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sldIdLst>
    <p:sldId id="256" r:id="rId5"/>
    <p:sldId id="304" r:id="rId6"/>
    <p:sldId id="259" r:id="rId7"/>
    <p:sldId id="293" r:id="rId8"/>
    <p:sldId id="262" r:id="rId9"/>
    <p:sldId id="263" r:id="rId10"/>
    <p:sldId id="266" r:id="rId11"/>
    <p:sldId id="270" r:id="rId12"/>
    <p:sldId id="271" r:id="rId13"/>
    <p:sldId id="296" r:id="rId14"/>
    <p:sldId id="285" r:id="rId15"/>
    <p:sldId id="287" r:id="rId16"/>
    <p:sldId id="292" r:id="rId17"/>
    <p:sldId id="260" r:id="rId18"/>
    <p:sldId id="272" r:id="rId19"/>
    <p:sldId id="274" r:id="rId20"/>
    <p:sldId id="273" r:id="rId21"/>
    <p:sldId id="275" r:id="rId22"/>
    <p:sldId id="276" r:id="rId23"/>
    <p:sldId id="277" r:id="rId24"/>
    <p:sldId id="278"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D0C534-D0E1-601D-63F4-CE9C072CE0F1}" v="33" dt="2026-09-21T10:44:09.1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slide" Target="slides/slide22.xml" Id="rId26" /><Relationship Type="http://schemas.openxmlformats.org/officeDocument/2006/relationships/customXml" Target="../customXml/item3.xml" Id="rId3" /><Relationship Type="http://schemas.openxmlformats.org/officeDocument/2006/relationships/slide" Target="slides/slide17.xml" Id="rId21" /><Relationship Type="http://schemas.openxmlformats.org/officeDocument/2006/relationships/slide" Target="slides/slide3.xml" Id="rId7"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slide" Target="slides/slide21.xml" Id="rId25" /><Relationship Type="http://schemas.microsoft.com/office/2015/10/relationships/revisionInfo" Target="revisionInfo.xml" Id="rId33" /><Relationship Type="http://schemas.openxmlformats.org/officeDocument/2006/relationships/customXml" Target="../customXml/item2.xml" Id="rId2" /><Relationship Type="http://schemas.openxmlformats.org/officeDocument/2006/relationships/slide" Target="slides/slide12.xml" Id="rId16" /><Relationship Type="http://schemas.openxmlformats.org/officeDocument/2006/relationships/slide" Target="slides/slide16.xml" Id="rId20" /><Relationship Type="http://schemas.openxmlformats.org/officeDocument/2006/relationships/viewProps" Target="viewProps.xml" Id="rId29" /><Relationship Type="http://schemas.openxmlformats.org/officeDocument/2006/relationships/customXml" Target="../customXml/item1.xml" Id="rId1" /><Relationship Type="http://schemas.openxmlformats.org/officeDocument/2006/relationships/slide" Target="slides/slide2.xml" Id="rId6" /><Relationship Type="http://schemas.openxmlformats.org/officeDocument/2006/relationships/slide" Target="slides/slide7.xml" Id="rId11" /><Relationship Type="http://schemas.openxmlformats.org/officeDocument/2006/relationships/slide" Target="slides/slide20.xml" Id="rId24" /><Relationship Type="http://schemas.openxmlformats.org/officeDocument/2006/relationships/slide" Target="slides/slide1.xml" Id="rId5" /><Relationship Type="http://schemas.openxmlformats.org/officeDocument/2006/relationships/slide" Target="slides/slide11.xml" Id="rId15" /><Relationship Type="http://schemas.openxmlformats.org/officeDocument/2006/relationships/slide" Target="slides/slide19.xml" Id="rId23" /><Relationship Type="http://schemas.openxmlformats.org/officeDocument/2006/relationships/presProps" Target="presProps.xml" Id="rId28" /><Relationship Type="http://schemas.openxmlformats.org/officeDocument/2006/relationships/slide" Target="slides/slide6.xml" Id="rId10" /><Relationship Type="http://schemas.openxmlformats.org/officeDocument/2006/relationships/slide" Target="slides/slide15.xml" Id="rId19" /><Relationship Type="http://schemas.openxmlformats.org/officeDocument/2006/relationships/tableStyles" Target="tableStyles.xml" Id="rId31" /><Relationship Type="http://schemas.openxmlformats.org/officeDocument/2006/relationships/slideMaster" Target="slideMasters/slideMaster1.xml" Id="rId4" /><Relationship Type="http://schemas.openxmlformats.org/officeDocument/2006/relationships/slide" Target="slides/slide5.xml" Id="rId9" /><Relationship Type="http://schemas.openxmlformats.org/officeDocument/2006/relationships/slide" Target="slides/slide10.xml" Id="rId14" /><Relationship Type="http://schemas.openxmlformats.org/officeDocument/2006/relationships/slide" Target="slides/slide18.xml" Id="rId22" /><Relationship Type="http://schemas.openxmlformats.org/officeDocument/2006/relationships/notesMaster" Target="notesMasters/notesMaster1.xml" Id="rId27" /><Relationship Type="http://schemas.openxmlformats.org/officeDocument/2006/relationships/theme" Target="theme/theme1.xml" Id="rId30" /><Relationship Type="http://schemas.openxmlformats.org/officeDocument/2006/relationships/slide" Target="slides/slide4.xml" Id="rId8"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E5FE85-79A7-4747-BD80-CD3487F18BFF}" type="datetimeFigureOut">
              <a:rPr lang="en-GB" smtClean="0"/>
              <a:t>21/09/2026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11A6A-5DA9-4C27-99DD-E1FA86952678}" type="slidenum">
              <a:rPr lang="en-GB" smtClean="0"/>
              <a:t>‹#›</a:t>
            </a:fld>
            <a:endParaRPr lang="en-GB"/>
          </a:p>
        </p:txBody>
      </p:sp>
    </p:spTree>
    <p:extLst>
      <p:ext uri="{BB962C8B-B14F-4D97-AF65-F5344CB8AC3E}">
        <p14:creationId xmlns:p14="http://schemas.microsoft.com/office/powerpoint/2010/main" val="2714676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72F0D19-85E1-47C9-99DA-11D1148EDDA0}" type="datetime1">
              <a:rPr lang="en-GB" smtClean="0"/>
              <a:t>21/09/2026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609247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4620006-66D9-42FA-BC60-59522103E804}" type="datetime1">
              <a:rPr lang="en-GB" smtClean="0"/>
              <a:t>21/09/2026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446202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7957FD9-8CF7-4C9B-A0D3-06404DF66699}" type="datetime1">
              <a:rPr lang="en-GB" smtClean="0"/>
              <a:t>21/09/2026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2630188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488AB7B-0195-4DD8-90E8-F9F000757020}" type="datetime1">
              <a:rPr lang="en-GB" smtClean="0"/>
              <a:t>21/09/2026</a:t>
            </a:fld>
            <a:endParaRPr lang="en-GB"/>
          </a:p>
        </p:txBody>
      </p:sp>
      <p:sp>
        <p:nvSpPr>
          <p:cNvPr id="6" name="Footer Placeholder 5"/>
          <p:cNvSpPr>
            <a:spLocks noGrp="1"/>
          </p:cNvSpPr>
          <p:nvPr>
            <p:ph type="ftr" sz="quarter" idx="11"/>
          </p:nvPr>
        </p:nvSpPr>
        <p:spPr/>
        <p:txBody>
          <a:bodyPr/>
          <a:lstStyle/>
          <a:p>
            <a:r>
              <a:rPr lang="en-GB"/>
              <a:t>.</a:t>
            </a:r>
          </a:p>
        </p:txBody>
      </p:sp>
      <p:sp>
        <p:nvSpPr>
          <p:cNvPr id="7" name="Slide Number Placeholder 6"/>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3830238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4728D3A-1518-4255-A1EE-7780405B8ECB}" type="datetime1">
              <a:rPr lang="en-GB" smtClean="0"/>
              <a:t>21/09/2026</a:t>
            </a:fld>
            <a:endParaRPr lang="en-GB"/>
          </a:p>
        </p:txBody>
      </p:sp>
      <p:sp>
        <p:nvSpPr>
          <p:cNvPr id="8" name="Footer Placeholder 7"/>
          <p:cNvSpPr>
            <a:spLocks noGrp="1"/>
          </p:cNvSpPr>
          <p:nvPr>
            <p:ph type="ftr" sz="quarter" idx="11"/>
          </p:nvPr>
        </p:nvSpPr>
        <p:spPr/>
        <p:txBody>
          <a:bodyPr/>
          <a:lstStyle/>
          <a:p>
            <a:r>
              <a:rPr lang="en-GB"/>
              <a:t>.</a:t>
            </a:r>
          </a:p>
        </p:txBody>
      </p:sp>
      <p:sp>
        <p:nvSpPr>
          <p:cNvPr id="9" name="Slide Number Placeholder 8"/>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613712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D0E8513-2B48-449C-B7A1-0623E63C4C9A}" type="datetime1">
              <a:rPr lang="en-GB" smtClean="0"/>
              <a:t>21/09/2026</a:t>
            </a:fld>
            <a:endParaRPr lang="en-GB"/>
          </a:p>
        </p:txBody>
      </p:sp>
      <p:sp>
        <p:nvSpPr>
          <p:cNvPr id="4" name="Footer Placeholder 3"/>
          <p:cNvSpPr>
            <a:spLocks noGrp="1"/>
          </p:cNvSpPr>
          <p:nvPr>
            <p:ph type="ftr" sz="quarter" idx="11"/>
          </p:nvPr>
        </p:nvSpPr>
        <p:spPr/>
        <p:txBody>
          <a:bodyPr/>
          <a:lstStyle/>
          <a:p>
            <a:r>
              <a:rPr lang="en-GB"/>
              <a:t>.</a:t>
            </a:r>
          </a:p>
        </p:txBody>
      </p:sp>
      <p:sp>
        <p:nvSpPr>
          <p:cNvPr id="5" name="Slide Number Placeholder 4"/>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468299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0BC83C-5C29-4FFC-BB4F-11C9123BF0A6}" type="datetime1">
              <a:rPr lang="en-GB" smtClean="0"/>
              <a:t>21/09/2026</a:t>
            </a:fld>
            <a:endParaRPr lang="en-GB"/>
          </a:p>
        </p:txBody>
      </p:sp>
      <p:sp>
        <p:nvSpPr>
          <p:cNvPr id="3" name="Footer Placeholder 2"/>
          <p:cNvSpPr>
            <a:spLocks noGrp="1"/>
          </p:cNvSpPr>
          <p:nvPr>
            <p:ph type="ftr" sz="quarter" idx="11"/>
          </p:nvPr>
        </p:nvSpPr>
        <p:spPr/>
        <p:txBody>
          <a:bodyPr/>
          <a:lstStyle/>
          <a:p>
            <a:r>
              <a:rPr lang="en-GB"/>
              <a:t>.</a:t>
            </a:r>
          </a:p>
        </p:txBody>
      </p:sp>
      <p:sp>
        <p:nvSpPr>
          <p:cNvPr id="4" name="Slide Number Placeholder 3"/>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1308212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887D688-095C-4B7A-B77C-2D702472B675}" type="datetime1">
              <a:rPr lang="en-GB" smtClean="0"/>
              <a:t>21/09/2026</a:t>
            </a:fld>
            <a:endParaRPr lang="en-GB"/>
          </a:p>
        </p:txBody>
      </p:sp>
      <p:sp>
        <p:nvSpPr>
          <p:cNvPr id="6" name="Footer Placeholder 5"/>
          <p:cNvSpPr>
            <a:spLocks noGrp="1"/>
          </p:cNvSpPr>
          <p:nvPr>
            <p:ph type="ftr" sz="quarter" idx="11"/>
          </p:nvPr>
        </p:nvSpPr>
        <p:spPr/>
        <p:txBody>
          <a:bodyPr/>
          <a:lstStyle/>
          <a:p>
            <a:r>
              <a:rPr lang="en-GB"/>
              <a:t>.</a:t>
            </a:r>
          </a:p>
        </p:txBody>
      </p:sp>
      <p:sp>
        <p:nvSpPr>
          <p:cNvPr id="7" name="Slide Number Placeholder 6"/>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1867350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3582C62-F481-4AE2-B5B0-8EAFC37A723F}" type="datetime1">
              <a:rPr lang="en-GB" smtClean="0"/>
              <a:t>21/09/2026</a:t>
            </a:fld>
            <a:endParaRPr lang="en-GB"/>
          </a:p>
        </p:txBody>
      </p:sp>
      <p:sp>
        <p:nvSpPr>
          <p:cNvPr id="6" name="Footer Placeholder 5"/>
          <p:cNvSpPr>
            <a:spLocks noGrp="1"/>
          </p:cNvSpPr>
          <p:nvPr>
            <p:ph type="ftr" sz="quarter" idx="11"/>
          </p:nvPr>
        </p:nvSpPr>
        <p:spPr/>
        <p:txBody>
          <a:bodyPr/>
          <a:lstStyle/>
          <a:p>
            <a:r>
              <a:rPr lang="en-GB"/>
              <a:t>.</a:t>
            </a:r>
          </a:p>
        </p:txBody>
      </p:sp>
      <p:sp>
        <p:nvSpPr>
          <p:cNvPr id="7" name="Slide Number Placeholder 6"/>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3066535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46DD9CB-7FDD-49C4-B864-E01BF841831F}" type="datetime1">
              <a:rPr lang="en-GB" smtClean="0"/>
              <a:t>21/09/2026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899961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7624AF3-A1A4-4C09-B995-1D092A8CB964}" type="datetime1">
              <a:rPr lang="en-GB" smtClean="0"/>
              <a:t>21/09/2026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1181443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DFC37D-242F-4D0A-A47E-1285061D3C72}" type="datetime1">
              <a:rPr lang="en-GB" smtClean="0"/>
              <a:t>21/09/2026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59D743-B8BA-432C-8E99-9C6BED1E9A7E}" type="slidenum">
              <a:rPr lang="en-GB" smtClean="0"/>
              <a:t>‹#›</a:t>
            </a:fld>
            <a:endParaRPr lang="en-GB"/>
          </a:p>
        </p:txBody>
      </p:sp>
    </p:spTree>
    <p:extLst>
      <p:ext uri="{BB962C8B-B14F-4D97-AF65-F5344CB8AC3E}">
        <p14:creationId xmlns:p14="http://schemas.microsoft.com/office/powerpoint/2010/main" val="758809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mailto:info-BG@brindisheschools.org"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mailto:schoolmeals@brindisheschools.org" TargetMode="External"/><Relationship Id="rId5" Type="http://schemas.openxmlformats.org/officeDocument/2006/relationships/hyperlink" Target="mailto:info@brindishegreen.lewisham.sch.uk" TargetMode="External"/><Relationship Id="rId4" Type="http://schemas.openxmlformats.org/officeDocument/2006/relationships/hyperlink" Target="mailto:extendedservices-BG@brindishegreen.lewisham.sch.u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mailto:info-BG@brindisheschools.org"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pic>
        <p:nvPicPr>
          <p:cNvPr id="7" name="Picture 6"/>
          <p:cNvPicPr>
            <a:picLocks noChangeAspect="1"/>
          </p:cNvPicPr>
          <p:nvPr/>
        </p:nvPicPr>
        <p:blipFill>
          <a:blip r:embed="rId3"/>
          <a:stretch>
            <a:fillRect/>
          </a:stretch>
        </p:blipFill>
        <p:spPr>
          <a:xfrm>
            <a:off x="0" y="81040"/>
            <a:ext cx="2780522" cy="1084930"/>
          </a:xfrm>
          <a:prstGeom prst="rect">
            <a:avLst/>
          </a:prstGeom>
        </p:spPr>
      </p:pic>
      <p:sp>
        <p:nvSpPr>
          <p:cNvPr id="4" name="Title 3"/>
          <p:cNvSpPr>
            <a:spLocks noGrp="1"/>
          </p:cNvSpPr>
          <p:nvPr>
            <p:ph type="ctrTitle"/>
          </p:nvPr>
        </p:nvSpPr>
        <p:spPr>
          <a:xfrm>
            <a:off x="1523999" y="2350581"/>
            <a:ext cx="9144000" cy="2387600"/>
          </a:xfrm>
        </p:spPr>
        <p:txBody>
          <a:bodyPr>
            <a:normAutofit fontScale="90000"/>
          </a:bodyPr>
          <a:lstStyle/>
          <a:p>
            <a:r>
              <a:rPr lang="en-GB">
                <a:latin typeface="D-DIN"/>
              </a:rPr>
              <a:t>MEET THE TEACHER</a:t>
            </a:r>
            <a:br>
              <a:rPr lang="en-GB">
                <a:latin typeface="D-DIN" panose="020B0504030202030204" pitchFamily="34" charset="0"/>
              </a:rPr>
            </a:br>
            <a:r>
              <a:rPr lang="en-GB">
                <a:latin typeface="D-DIN"/>
              </a:rPr>
              <a:t>September 2026</a:t>
            </a:r>
            <a:br>
              <a:rPr lang="en-GB">
                <a:latin typeface="D-DIN" panose="020B0504030202030204" pitchFamily="34" charset="0"/>
              </a:rPr>
            </a:br>
            <a:br>
              <a:rPr lang="en-GB">
                <a:latin typeface="D-DIN" panose="020B0504030202030204" pitchFamily="34" charset="0"/>
              </a:rPr>
            </a:br>
            <a:r>
              <a:rPr lang="en-GB">
                <a:latin typeface="D-DIN"/>
              </a:rPr>
              <a:t>Year 4</a:t>
            </a:r>
            <a:endParaRPr lang="en-GB">
              <a:latin typeface="D-DIN" panose="020B0504030202030204" pitchFamily="34" charset="0"/>
            </a:endParaRPr>
          </a:p>
        </p:txBody>
      </p:sp>
    </p:spTree>
    <p:extLst>
      <p:ext uri="{BB962C8B-B14F-4D97-AF65-F5344CB8AC3E}">
        <p14:creationId xmlns:p14="http://schemas.microsoft.com/office/powerpoint/2010/main" val="2386999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87BBA9-6262-BC70-5B34-4CEDB6E1D193}"/>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79F9559-FAB3-D526-3259-92A1653F32F0}"/>
              </a:ext>
            </a:extLst>
          </p:cNvPr>
          <p:cNvSpPr>
            <a:spLocks noGrp="1"/>
          </p:cNvSpPr>
          <p:nvPr>
            <p:ph type="ctrTitle"/>
          </p:nvPr>
        </p:nvSpPr>
        <p:spPr>
          <a:xfrm>
            <a:off x="175591" y="822566"/>
            <a:ext cx="3101350" cy="1066673"/>
          </a:xfrm>
        </p:spPr>
        <p:txBody>
          <a:bodyPr vert="horz" lIns="91440" tIns="45720" rIns="91440" bIns="45720" rtlCol="0" anchor="ctr">
            <a:normAutofit fontScale="90000"/>
          </a:bodyPr>
          <a:lstStyle/>
          <a:p>
            <a:pPr algn="l"/>
            <a:r>
              <a:rPr lang="en-US" sz="5200" kern="1200" err="1">
                <a:latin typeface="+mj-lt"/>
                <a:ea typeface="+mj-ea"/>
                <a:cs typeface="+mj-cs"/>
              </a:rPr>
              <a:t>Brindishe</a:t>
            </a:r>
            <a:r>
              <a:rPr lang="en-US" sz="5200" kern="1200">
                <a:latin typeface="+mj-lt"/>
                <a:ea typeface="+mj-ea"/>
                <a:cs typeface="+mj-cs"/>
              </a:rPr>
              <a:t> Federation Priorities 26/27</a:t>
            </a:r>
            <a:endParaRPr lang="en-US" sz="5200" kern="1200">
              <a:latin typeface="+mj-lt"/>
              <a:ea typeface="Calibri Light"/>
              <a:cs typeface="Calibri Light"/>
            </a:endParaRPr>
          </a:p>
        </p:txBody>
      </p:sp>
      <p:pic>
        <p:nvPicPr>
          <p:cNvPr id="6" name="Picture 5">
            <a:extLst>
              <a:ext uri="{FF2B5EF4-FFF2-40B4-BE49-F238E27FC236}">
                <a16:creationId xmlns:a16="http://schemas.microsoft.com/office/drawing/2014/main" id="{93E3F10B-0D12-2BD5-8820-8D67FD5BF664}"/>
              </a:ext>
            </a:extLst>
          </p:cNvPr>
          <p:cNvPicPr>
            <a:picLocks noChangeAspect="1"/>
          </p:cNvPicPr>
          <p:nvPr/>
        </p:nvPicPr>
        <p:blipFill>
          <a:blip r:embed="rId2"/>
          <a:stretch>
            <a:fillRect/>
          </a:stretch>
        </p:blipFill>
        <p:spPr>
          <a:xfrm>
            <a:off x="-1" y="6516023"/>
            <a:ext cx="12192001" cy="333072"/>
          </a:xfrm>
          <a:prstGeom prst="rect">
            <a:avLst/>
          </a:prstGeom>
        </p:spPr>
      </p:pic>
      <p:pic>
        <p:nvPicPr>
          <p:cNvPr id="2" name="Picture 1">
            <a:extLst>
              <a:ext uri="{FF2B5EF4-FFF2-40B4-BE49-F238E27FC236}">
                <a16:creationId xmlns:a16="http://schemas.microsoft.com/office/drawing/2014/main" id="{8D9CCA64-CBFB-62EE-0C16-8CDAEAE10AF5}"/>
              </a:ext>
            </a:extLst>
          </p:cNvPr>
          <p:cNvPicPr>
            <a:picLocks noChangeAspect="1"/>
          </p:cNvPicPr>
          <p:nvPr/>
        </p:nvPicPr>
        <p:blipFill>
          <a:blip r:embed="rId3"/>
          <a:stretch>
            <a:fillRect/>
          </a:stretch>
        </p:blipFill>
        <p:spPr>
          <a:xfrm>
            <a:off x="3122148" y="265043"/>
            <a:ext cx="4241487" cy="60214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D59F8FAB-1974-84B0-3094-C1FE89E99C69}"/>
              </a:ext>
            </a:extLst>
          </p:cNvPr>
          <p:cNvPicPr>
            <a:picLocks noChangeAspect="1"/>
          </p:cNvPicPr>
          <p:nvPr/>
        </p:nvPicPr>
        <p:blipFill>
          <a:blip r:embed="rId4"/>
          <a:stretch>
            <a:fillRect/>
          </a:stretch>
        </p:blipFill>
        <p:spPr>
          <a:xfrm>
            <a:off x="7638837" y="256760"/>
            <a:ext cx="4294132" cy="60297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98508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Attendance &amp; Punctuality </a:t>
            </a:r>
          </a:p>
        </p:txBody>
      </p:sp>
      <p:sp>
        <p:nvSpPr>
          <p:cNvPr id="8" name="TextBox 7"/>
          <p:cNvSpPr txBox="1"/>
          <p:nvPr/>
        </p:nvSpPr>
        <p:spPr>
          <a:xfrm>
            <a:off x="254300" y="888680"/>
            <a:ext cx="4950744" cy="1477328"/>
          </a:xfrm>
          <a:prstGeom prst="rect">
            <a:avLst/>
          </a:prstGeom>
          <a:noFill/>
          <a:ln w="38100">
            <a:solidFill>
              <a:srgbClr val="FF33CC"/>
            </a:solidFill>
          </a:ln>
        </p:spPr>
        <p:txBody>
          <a:bodyPr wrap="square" rtlCol="0">
            <a:spAutoFit/>
          </a:bodyPr>
          <a:lstStyle/>
          <a:p>
            <a:r>
              <a:rPr lang="en-GB" b="1">
                <a:latin typeface="D-DIN" panose="020B0504030202030204" pitchFamily="34" charset="0"/>
              </a:rPr>
              <a:t>At Brindishe Schools we believe that good attendance and punctuality are essential. </a:t>
            </a:r>
            <a:r>
              <a:rPr lang="en-GB">
                <a:latin typeface="D-DIN" panose="020B0504030202030204" pitchFamily="34" charset="0"/>
              </a:rPr>
              <a:t>Research shows that children who attend school regularly do better at school and make better progress. </a:t>
            </a:r>
          </a:p>
        </p:txBody>
      </p:sp>
      <p:sp>
        <p:nvSpPr>
          <p:cNvPr id="11" name="TextBox 10"/>
          <p:cNvSpPr txBox="1"/>
          <p:nvPr/>
        </p:nvSpPr>
        <p:spPr>
          <a:xfrm>
            <a:off x="5347268" y="888680"/>
            <a:ext cx="6545085" cy="1508105"/>
          </a:xfrm>
          <a:prstGeom prst="rect">
            <a:avLst/>
          </a:prstGeom>
          <a:noFill/>
          <a:ln w="38100">
            <a:solidFill>
              <a:schemeClr val="accent4"/>
            </a:solidFill>
          </a:ln>
        </p:spPr>
        <p:txBody>
          <a:bodyPr wrap="square" lIns="91440" tIns="45720" rIns="91440" bIns="45720" rtlCol="0" anchor="t">
            <a:spAutoFit/>
          </a:bodyPr>
          <a:lstStyle/>
          <a:p>
            <a:r>
              <a:rPr lang="en-GB" sz="2000" b="1">
                <a:effectLst>
                  <a:outerShdw blurRad="38100" dist="38100" dir="2700000" algn="tl">
                    <a:srgbClr val="000000">
                      <a:alpha val="43137"/>
                    </a:srgbClr>
                  </a:outerShdw>
                </a:effectLst>
                <a:latin typeface="D-DIN"/>
              </a:rPr>
              <a:t>Brindishe Manor</a:t>
            </a:r>
            <a:endParaRPr lang="en-GB" b="1">
              <a:latin typeface="D-DIN"/>
            </a:endParaRPr>
          </a:p>
          <a:p>
            <a:r>
              <a:rPr lang="en-GB" b="1">
                <a:latin typeface="D-DIN"/>
              </a:rPr>
              <a:t>Start Time - </a:t>
            </a:r>
            <a:r>
              <a:rPr lang="en-GB">
                <a:latin typeface="D-DIN"/>
              </a:rPr>
              <a:t>Gates Open 8.35am/Gates Close 8.45am</a:t>
            </a:r>
          </a:p>
          <a:p>
            <a:r>
              <a:rPr lang="en-GB">
                <a:latin typeface="D-DIN"/>
              </a:rPr>
              <a:t>Children are expected to be in school by 8.45am. Children arriving after 8.45am will be marked at ‘late’</a:t>
            </a:r>
          </a:p>
          <a:p>
            <a:r>
              <a:rPr lang="en-GB" b="1">
                <a:latin typeface="D-DIN"/>
              </a:rPr>
              <a:t>Finish Time - </a:t>
            </a:r>
            <a:r>
              <a:rPr lang="en-GB">
                <a:latin typeface="D-DIN"/>
              </a:rPr>
              <a:t>School Ends 3.15pm</a:t>
            </a:r>
          </a:p>
        </p:txBody>
      </p:sp>
      <p:pic>
        <p:nvPicPr>
          <p:cNvPr id="2" name="Picture 1">
            <a:extLst>
              <a:ext uri="{FF2B5EF4-FFF2-40B4-BE49-F238E27FC236}">
                <a16:creationId xmlns:a16="http://schemas.microsoft.com/office/drawing/2014/main" id="{B26EBC87-64A2-7CF7-2D87-F85BEB9E0DAB}"/>
              </a:ext>
            </a:extLst>
          </p:cNvPr>
          <p:cNvPicPr>
            <a:picLocks noChangeAspect="1"/>
          </p:cNvPicPr>
          <p:nvPr/>
        </p:nvPicPr>
        <p:blipFill>
          <a:blip r:embed="rId3"/>
          <a:stretch>
            <a:fillRect/>
          </a:stretch>
        </p:blipFill>
        <p:spPr>
          <a:xfrm>
            <a:off x="7019614" y="2840950"/>
            <a:ext cx="4950744" cy="2420322"/>
          </a:xfrm>
          <a:prstGeom prst="rect">
            <a:avLst/>
          </a:prstGeom>
        </p:spPr>
      </p:pic>
      <p:pic>
        <p:nvPicPr>
          <p:cNvPr id="3" name="Picture 2">
            <a:extLst>
              <a:ext uri="{FF2B5EF4-FFF2-40B4-BE49-F238E27FC236}">
                <a16:creationId xmlns:a16="http://schemas.microsoft.com/office/drawing/2014/main" id="{00998601-71CE-80C9-8950-B6315FEDBE6C}"/>
              </a:ext>
            </a:extLst>
          </p:cNvPr>
          <p:cNvPicPr>
            <a:picLocks noChangeAspect="1"/>
          </p:cNvPicPr>
          <p:nvPr/>
        </p:nvPicPr>
        <p:blipFill>
          <a:blip r:embed="rId4"/>
          <a:stretch>
            <a:fillRect/>
          </a:stretch>
        </p:blipFill>
        <p:spPr>
          <a:xfrm>
            <a:off x="221642" y="3934230"/>
            <a:ext cx="6382581" cy="1871634"/>
          </a:xfrm>
          <a:prstGeom prst="rect">
            <a:avLst/>
          </a:prstGeom>
        </p:spPr>
      </p:pic>
      <p:pic>
        <p:nvPicPr>
          <p:cNvPr id="4" name="Picture 3">
            <a:extLst>
              <a:ext uri="{FF2B5EF4-FFF2-40B4-BE49-F238E27FC236}">
                <a16:creationId xmlns:a16="http://schemas.microsoft.com/office/drawing/2014/main" id="{AB4D0249-7E13-4590-F83E-13370EA25BD9}"/>
              </a:ext>
            </a:extLst>
          </p:cNvPr>
          <p:cNvPicPr>
            <a:picLocks noChangeAspect="1"/>
          </p:cNvPicPr>
          <p:nvPr/>
        </p:nvPicPr>
        <p:blipFill>
          <a:blip r:embed="rId5"/>
          <a:stretch>
            <a:fillRect/>
          </a:stretch>
        </p:blipFill>
        <p:spPr>
          <a:xfrm>
            <a:off x="221642" y="2512768"/>
            <a:ext cx="6669602" cy="1322947"/>
          </a:xfrm>
          <a:prstGeom prst="rect">
            <a:avLst/>
          </a:prstGeom>
        </p:spPr>
      </p:pic>
    </p:spTree>
    <p:extLst>
      <p:ext uri="{BB962C8B-B14F-4D97-AF65-F5344CB8AC3E}">
        <p14:creationId xmlns:p14="http://schemas.microsoft.com/office/powerpoint/2010/main" val="166098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8AF01-15E8-EB8C-C1A9-AB8F2C73DD1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9243560-C002-3DD9-F7D4-EED97A0FB8C6}"/>
              </a:ext>
            </a:extLst>
          </p:cNvPr>
          <p:cNvPicPr>
            <a:picLocks noChangeAspect="1"/>
          </p:cNvPicPr>
          <p:nvPr/>
        </p:nvPicPr>
        <p:blipFill>
          <a:blip r:embed="rId2"/>
          <a:stretch>
            <a:fillRect/>
          </a:stretch>
        </p:blipFill>
        <p:spPr>
          <a:xfrm>
            <a:off x="-1" y="6516023"/>
            <a:ext cx="12192001" cy="333072"/>
          </a:xfrm>
          <a:prstGeom prst="rect">
            <a:avLst/>
          </a:prstGeom>
        </p:spPr>
      </p:pic>
      <p:sp>
        <p:nvSpPr>
          <p:cNvPr id="5" name="TextBox 4">
            <a:extLst>
              <a:ext uri="{FF2B5EF4-FFF2-40B4-BE49-F238E27FC236}">
                <a16:creationId xmlns:a16="http://schemas.microsoft.com/office/drawing/2014/main" id="{7F8057A8-A7BB-B053-4C2B-43E8A4AAB9CF}"/>
              </a:ext>
            </a:extLst>
          </p:cNvPr>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Attendance &amp; Punctuality </a:t>
            </a:r>
          </a:p>
        </p:txBody>
      </p:sp>
      <p:sp>
        <p:nvSpPr>
          <p:cNvPr id="8" name="TextBox 7">
            <a:extLst>
              <a:ext uri="{FF2B5EF4-FFF2-40B4-BE49-F238E27FC236}">
                <a16:creationId xmlns:a16="http://schemas.microsoft.com/office/drawing/2014/main" id="{1DF96E08-C1C0-1331-9EBE-BBC4296F96D6}"/>
              </a:ext>
            </a:extLst>
          </p:cNvPr>
          <p:cNvSpPr txBox="1"/>
          <p:nvPr/>
        </p:nvSpPr>
        <p:spPr>
          <a:xfrm>
            <a:off x="254302" y="1011791"/>
            <a:ext cx="4950744" cy="1754326"/>
          </a:xfrm>
          <a:prstGeom prst="rect">
            <a:avLst/>
          </a:prstGeom>
          <a:noFill/>
          <a:ln w="38100">
            <a:solidFill>
              <a:srgbClr val="FF33CC"/>
            </a:solidFill>
          </a:ln>
        </p:spPr>
        <p:txBody>
          <a:bodyPr wrap="square" rtlCol="0">
            <a:spAutoFit/>
          </a:bodyPr>
          <a:lstStyle/>
          <a:p>
            <a:r>
              <a:rPr lang="en-GB" b="1">
                <a:latin typeface="D-DIN" panose="020B0504030202030204" pitchFamily="34" charset="0"/>
              </a:rPr>
              <a:t>Planned Absences</a:t>
            </a:r>
          </a:p>
          <a:p>
            <a:endParaRPr lang="en-GB" b="1">
              <a:latin typeface="D-DIN" panose="020B0504030202030204" pitchFamily="34" charset="0"/>
            </a:endParaRPr>
          </a:p>
          <a:p>
            <a:r>
              <a:rPr lang="en-GB">
                <a:latin typeface="D-DIN" panose="020B0504030202030204" pitchFamily="34" charset="0"/>
              </a:rPr>
              <a:t>Please ensure that you inform the office of any planned absences in advance, either by email or telephone e.g. Eid, Secondary School visits/tests. </a:t>
            </a:r>
          </a:p>
          <a:p>
            <a:endParaRPr lang="en-GB">
              <a:latin typeface="D-DIN" panose="020B0504030202030204" pitchFamily="34" charset="0"/>
            </a:endParaRPr>
          </a:p>
        </p:txBody>
      </p:sp>
      <p:sp>
        <p:nvSpPr>
          <p:cNvPr id="2" name="TextBox 1">
            <a:extLst>
              <a:ext uri="{FF2B5EF4-FFF2-40B4-BE49-F238E27FC236}">
                <a16:creationId xmlns:a16="http://schemas.microsoft.com/office/drawing/2014/main" id="{C919BFFF-25C9-448B-9E3E-C5D050EA0258}"/>
              </a:ext>
            </a:extLst>
          </p:cNvPr>
          <p:cNvSpPr txBox="1"/>
          <p:nvPr/>
        </p:nvSpPr>
        <p:spPr>
          <a:xfrm>
            <a:off x="3478888" y="3073678"/>
            <a:ext cx="5951716" cy="1200329"/>
          </a:xfrm>
          <a:prstGeom prst="rect">
            <a:avLst/>
          </a:prstGeom>
          <a:noFill/>
          <a:ln w="38100">
            <a:solidFill>
              <a:schemeClr val="accent5"/>
            </a:solidFill>
          </a:ln>
        </p:spPr>
        <p:txBody>
          <a:bodyPr wrap="square" rtlCol="0">
            <a:spAutoFit/>
          </a:bodyPr>
          <a:lstStyle/>
          <a:p>
            <a:r>
              <a:rPr lang="en-GB" b="1">
                <a:latin typeface="D-DIN" panose="020B0504030202030204" pitchFamily="34" charset="0"/>
              </a:rPr>
              <a:t>Last Minute Collection Arrangements</a:t>
            </a:r>
          </a:p>
          <a:p>
            <a:endParaRPr lang="en-GB">
              <a:latin typeface="D-DIN" panose="020B0504030202030204" pitchFamily="34" charset="0"/>
            </a:endParaRPr>
          </a:p>
          <a:p>
            <a:r>
              <a:rPr lang="en-GB">
                <a:latin typeface="D-DIN" panose="020B0504030202030204" pitchFamily="34" charset="0"/>
              </a:rPr>
              <a:t>Please telephone the school office before 2pm if collection arrangements for your child have changed for that day. </a:t>
            </a:r>
          </a:p>
        </p:txBody>
      </p:sp>
      <p:sp>
        <p:nvSpPr>
          <p:cNvPr id="3" name="TextBox 2">
            <a:extLst>
              <a:ext uri="{FF2B5EF4-FFF2-40B4-BE49-F238E27FC236}">
                <a16:creationId xmlns:a16="http://schemas.microsoft.com/office/drawing/2014/main" id="{721B779F-6965-0899-8053-C84A86BD3207}"/>
              </a:ext>
            </a:extLst>
          </p:cNvPr>
          <p:cNvSpPr txBox="1"/>
          <p:nvPr/>
        </p:nvSpPr>
        <p:spPr>
          <a:xfrm>
            <a:off x="5659542" y="4585888"/>
            <a:ext cx="6086982" cy="1754326"/>
          </a:xfrm>
          <a:prstGeom prst="rect">
            <a:avLst/>
          </a:prstGeom>
          <a:noFill/>
          <a:ln w="38100">
            <a:solidFill>
              <a:schemeClr val="accent4"/>
            </a:solidFill>
          </a:ln>
        </p:spPr>
        <p:txBody>
          <a:bodyPr wrap="square" rtlCol="0">
            <a:spAutoFit/>
          </a:bodyPr>
          <a:lstStyle/>
          <a:p>
            <a:r>
              <a:rPr lang="en-GB" b="1">
                <a:latin typeface="D-DIN" panose="020B0504030202030204" pitchFamily="34" charset="0"/>
              </a:rPr>
              <a:t>Pick-Up Passwords</a:t>
            </a:r>
          </a:p>
          <a:p>
            <a:endParaRPr lang="en-GB">
              <a:latin typeface="D-DIN" panose="020B0504030202030204" pitchFamily="34" charset="0"/>
            </a:endParaRPr>
          </a:p>
          <a:p>
            <a:r>
              <a:rPr lang="en-GB">
                <a:latin typeface="D-DIN" panose="020B0504030202030204" pitchFamily="34" charset="0"/>
              </a:rPr>
              <a:t>If another adult is collecting your child, they will be required to provide a ‘pick-up’ password before they can take your child home. Please ensure you pass this onto the school office when you inform them of alternative collection arrangements. </a:t>
            </a:r>
          </a:p>
        </p:txBody>
      </p:sp>
    </p:spTree>
    <p:extLst>
      <p:ext uri="{BB962C8B-B14F-4D97-AF65-F5344CB8AC3E}">
        <p14:creationId xmlns:p14="http://schemas.microsoft.com/office/powerpoint/2010/main" val="2349012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Communication Channels</a:t>
            </a:r>
          </a:p>
        </p:txBody>
      </p:sp>
      <p:sp>
        <p:nvSpPr>
          <p:cNvPr id="8" name="TextBox 7"/>
          <p:cNvSpPr txBox="1"/>
          <p:nvPr/>
        </p:nvSpPr>
        <p:spPr>
          <a:xfrm>
            <a:off x="254302" y="1011791"/>
            <a:ext cx="11768164" cy="923330"/>
          </a:xfrm>
          <a:prstGeom prst="rect">
            <a:avLst/>
          </a:prstGeom>
          <a:noFill/>
          <a:ln w="38100">
            <a:solidFill>
              <a:srgbClr val="FF33CC"/>
            </a:solidFill>
          </a:ln>
        </p:spPr>
        <p:txBody>
          <a:bodyPr wrap="square" lIns="91440" tIns="45720" rIns="91440" bIns="45720" rtlCol="0" anchor="t">
            <a:spAutoFit/>
          </a:bodyPr>
          <a:lstStyle/>
          <a:p>
            <a:r>
              <a:rPr lang="en-GB" b="1">
                <a:latin typeface="D-DIN"/>
              </a:rPr>
              <a:t>Absent Reporting</a:t>
            </a:r>
          </a:p>
          <a:p>
            <a:r>
              <a:rPr lang="en-GB">
                <a:latin typeface="D-DIN"/>
              </a:rPr>
              <a:t>To report your child absent please call or email before 8.30am. Please call the school on </a:t>
            </a:r>
            <a:r>
              <a:rPr lang="en-GB" b="1" u="sng">
                <a:latin typeface="D-DIN"/>
              </a:rPr>
              <a:t>each day</a:t>
            </a:r>
            <a:r>
              <a:rPr lang="en-GB">
                <a:latin typeface="D-DIN"/>
              </a:rPr>
              <a:t> of your child’s absence.</a:t>
            </a:r>
          </a:p>
          <a:p>
            <a:r>
              <a:rPr lang="en-GB" b="1">
                <a:latin typeface="D-DIN"/>
              </a:rPr>
              <a:t>Brindishe Manor </a:t>
            </a:r>
            <a:r>
              <a:rPr lang="en-GB">
                <a:latin typeface="D-DIN"/>
              </a:rPr>
              <a:t> - 0208 852  - info-BM@brindisheschools.org</a:t>
            </a:r>
          </a:p>
        </p:txBody>
      </p:sp>
      <p:sp>
        <p:nvSpPr>
          <p:cNvPr id="3" name="TextBox 2"/>
          <p:cNvSpPr txBox="1"/>
          <p:nvPr/>
        </p:nvSpPr>
        <p:spPr>
          <a:xfrm>
            <a:off x="254300" y="2025973"/>
            <a:ext cx="11768166" cy="923330"/>
          </a:xfrm>
          <a:prstGeom prst="rect">
            <a:avLst/>
          </a:prstGeom>
          <a:noFill/>
          <a:ln w="38100">
            <a:solidFill>
              <a:schemeClr val="accent4"/>
            </a:solidFill>
          </a:ln>
        </p:spPr>
        <p:txBody>
          <a:bodyPr wrap="square" lIns="91440" tIns="45720" rIns="91440" bIns="45720" rtlCol="0" anchor="t">
            <a:spAutoFit/>
          </a:bodyPr>
          <a:lstStyle/>
          <a:p>
            <a:r>
              <a:rPr lang="en-GB" b="1">
                <a:latin typeface="D-DIN"/>
              </a:rPr>
              <a:t>Message for Class Teacher or a member of the Senior Leadership Team</a:t>
            </a:r>
          </a:p>
          <a:p>
            <a:r>
              <a:rPr lang="en-GB">
                <a:latin typeface="D-DIN"/>
              </a:rPr>
              <a:t>Email </a:t>
            </a:r>
            <a:r>
              <a:rPr lang="en-GB">
                <a:latin typeface="D-DIN"/>
                <a:hlinkClick r:id="rId3"/>
              </a:rPr>
              <a:t>info-BM@brindisheschools.org</a:t>
            </a:r>
            <a:r>
              <a:rPr lang="en-GB">
                <a:latin typeface="D-DIN"/>
              </a:rPr>
              <a:t> – please mark ‘For Attention Of …’ followed by the name of the member of staff e.g. FAO Mr Jones. </a:t>
            </a:r>
          </a:p>
        </p:txBody>
      </p:sp>
      <p:sp>
        <p:nvSpPr>
          <p:cNvPr id="4" name="TextBox 3"/>
          <p:cNvSpPr txBox="1"/>
          <p:nvPr/>
        </p:nvSpPr>
        <p:spPr>
          <a:xfrm>
            <a:off x="254300" y="3023060"/>
            <a:ext cx="11768166" cy="923330"/>
          </a:xfrm>
          <a:prstGeom prst="rect">
            <a:avLst/>
          </a:prstGeom>
          <a:noFill/>
          <a:ln w="38100">
            <a:solidFill>
              <a:schemeClr val="accent5"/>
            </a:solidFill>
          </a:ln>
        </p:spPr>
        <p:txBody>
          <a:bodyPr wrap="square" lIns="91440" tIns="45720" rIns="91440" bIns="45720" rtlCol="0" anchor="t">
            <a:spAutoFit/>
          </a:bodyPr>
          <a:lstStyle/>
          <a:p>
            <a:r>
              <a:rPr lang="en-GB" b="1">
                <a:latin typeface="D-DIN"/>
              </a:rPr>
              <a:t>Extended Services – Breakfast and Tea Club</a:t>
            </a:r>
          </a:p>
          <a:p>
            <a:r>
              <a:rPr lang="en-GB">
                <a:latin typeface="D-DIN"/>
              </a:rPr>
              <a:t>Clare Dawson can be contacted at</a:t>
            </a:r>
            <a:r>
              <a:rPr lang="en-GB" b="1">
                <a:latin typeface="D-DIN"/>
              </a:rPr>
              <a:t> </a:t>
            </a:r>
            <a:r>
              <a:rPr lang="en-GB">
                <a:latin typeface="D-DIN"/>
                <a:hlinkClick r:id="rId4"/>
              </a:rPr>
              <a:t>extendedservices-BM@</a:t>
            </a:r>
            <a:r>
              <a:rPr lang="en-GB">
                <a:latin typeface="D-DIN"/>
              </a:rPr>
              <a:t>brindisheschools.org</a:t>
            </a:r>
          </a:p>
          <a:p>
            <a:r>
              <a:rPr lang="en-GB" b="1">
                <a:latin typeface="D-DIN"/>
              </a:rPr>
              <a:t>Telephone on:</a:t>
            </a:r>
            <a:r>
              <a:rPr lang="en-GB">
                <a:latin typeface="D-DIN"/>
              </a:rPr>
              <a:t> 020 8852 0852</a:t>
            </a:r>
          </a:p>
        </p:txBody>
      </p:sp>
      <p:sp>
        <p:nvSpPr>
          <p:cNvPr id="7" name="TextBox 6"/>
          <p:cNvSpPr txBox="1"/>
          <p:nvPr/>
        </p:nvSpPr>
        <p:spPr>
          <a:xfrm>
            <a:off x="254300" y="4030877"/>
            <a:ext cx="11768166" cy="1200329"/>
          </a:xfrm>
          <a:prstGeom prst="rect">
            <a:avLst/>
          </a:prstGeom>
          <a:noFill/>
          <a:ln w="38100">
            <a:solidFill>
              <a:srgbClr val="FF33CC"/>
            </a:solidFill>
          </a:ln>
        </p:spPr>
        <p:txBody>
          <a:bodyPr wrap="square" lIns="91440" tIns="45720" rIns="91440" bIns="45720" rtlCol="0" anchor="t">
            <a:spAutoFit/>
          </a:bodyPr>
          <a:lstStyle/>
          <a:p>
            <a:r>
              <a:rPr lang="en-GB" b="1">
                <a:latin typeface="D-DIN"/>
              </a:rPr>
              <a:t>General Enquiries</a:t>
            </a:r>
          </a:p>
          <a:p>
            <a:r>
              <a:rPr lang="en-GB">
                <a:latin typeface="D-DIN"/>
              </a:rPr>
              <a:t>0208 852 7245 </a:t>
            </a:r>
            <a:r>
              <a:rPr lang="en-GB">
                <a:latin typeface="D-DIN"/>
                <a:hlinkClick r:id="rId5"/>
              </a:rPr>
              <a:t>–</a:t>
            </a:r>
            <a:r>
              <a:rPr lang="en-GB">
                <a:latin typeface="D-DIN"/>
              </a:rPr>
              <a:t> info-BM@brindisheschools.org</a:t>
            </a:r>
          </a:p>
          <a:p>
            <a:r>
              <a:rPr lang="en-GB">
                <a:latin typeface="D-DIN"/>
              </a:rPr>
              <a:t>Our preferred method of communication is via email if you cannot find the answer on the school website. Emails will be responded to within 48 hours so if it is an emergency, please call the school directly. </a:t>
            </a:r>
          </a:p>
        </p:txBody>
      </p:sp>
      <p:sp>
        <p:nvSpPr>
          <p:cNvPr id="10" name="TextBox 9"/>
          <p:cNvSpPr txBox="1"/>
          <p:nvPr/>
        </p:nvSpPr>
        <p:spPr>
          <a:xfrm>
            <a:off x="254300" y="5319759"/>
            <a:ext cx="11768166" cy="923330"/>
          </a:xfrm>
          <a:prstGeom prst="rect">
            <a:avLst/>
          </a:prstGeom>
          <a:noFill/>
          <a:ln w="38100">
            <a:solidFill>
              <a:schemeClr val="accent4"/>
            </a:solidFill>
          </a:ln>
        </p:spPr>
        <p:txBody>
          <a:bodyPr wrap="square" rtlCol="0">
            <a:spAutoFit/>
          </a:bodyPr>
          <a:lstStyle/>
          <a:p>
            <a:r>
              <a:rPr lang="en-GB" b="1">
                <a:latin typeface="D-DIN" panose="020B0504030202030204" pitchFamily="34" charset="0"/>
              </a:rPr>
              <a:t>Nourish and School Meals</a:t>
            </a:r>
          </a:p>
          <a:p>
            <a:r>
              <a:rPr lang="en-GB">
                <a:latin typeface="D-DIN" panose="020B0504030202030204" pitchFamily="34" charset="0"/>
              </a:rPr>
              <a:t>Clare Doran - </a:t>
            </a:r>
            <a:r>
              <a:rPr lang="en-GB">
                <a:latin typeface="D-DIN" panose="020B0504030202030204" pitchFamily="34" charset="0"/>
                <a:hlinkClick r:id="rId6"/>
              </a:rPr>
              <a:t>schoolmeals@brindisheschools.org</a:t>
            </a:r>
            <a:endParaRPr lang="en-GB">
              <a:latin typeface="D-DIN" panose="020B0504030202030204" pitchFamily="34" charset="0"/>
            </a:endParaRPr>
          </a:p>
          <a:p>
            <a:r>
              <a:rPr lang="en-GB">
                <a:latin typeface="D-DIN" panose="020B0504030202030204" pitchFamily="34" charset="0"/>
              </a:rPr>
              <a:t>M: 07943 041790</a:t>
            </a:r>
          </a:p>
        </p:txBody>
      </p:sp>
    </p:spTree>
    <p:extLst>
      <p:ext uri="{BB962C8B-B14F-4D97-AF65-F5344CB8AC3E}">
        <p14:creationId xmlns:p14="http://schemas.microsoft.com/office/powerpoint/2010/main" val="385742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4" grpId="0" animBg="1"/>
      <p:bldP spid="7"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Arbor</a:t>
            </a:r>
          </a:p>
        </p:txBody>
      </p:sp>
      <p:pic>
        <p:nvPicPr>
          <p:cNvPr id="7" name="Picture 6">
            <a:extLst>
              <a:ext uri="{FF2B5EF4-FFF2-40B4-BE49-F238E27FC236}">
                <a16:creationId xmlns:a16="http://schemas.microsoft.com/office/drawing/2014/main" id="{AD29287C-C240-DEB5-D177-99957D16F738}"/>
              </a:ext>
            </a:extLst>
          </p:cNvPr>
          <p:cNvPicPr>
            <a:picLocks noChangeAspect="1"/>
          </p:cNvPicPr>
          <p:nvPr/>
        </p:nvPicPr>
        <p:blipFill>
          <a:blip r:embed="rId3"/>
          <a:stretch>
            <a:fillRect/>
          </a:stretch>
        </p:blipFill>
        <p:spPr>
          <a:xfrm>
            <a:off x="9215706" y="292684"/>
            <a:ext cx="2657846" cy="1381318"/>
          </a:xfrm>
          <a:prstGeom prst="rect">
            <a:avLst/>
          </a:prstGeom>
        </p:spPr>
      </p:pic>
      <p:pic>
        <p:nvPicPr>
          <p:cNvPr id="10" name="Picture 9">
            <a:extLst>
              <a:ext uri="{FF2B5EF4-FFF2-40B4-BE49-F238E27FC236}">
                <a16:creationId xmlns:a16="http://schemas.microsoft.com/office/drawing/2014/main" id="{0CC77E95-5FE4-532B-1CA5-E6D57D0D35F8}"/>
              </a:ext>
            </a:extLst>
          </p:cNvPr>
          <p:cNvPicPr>
            <a:picLocks noChangeAspect="1"/>
          </p:cNvPicPr>
          <p:nvPr/>
        </p:nvPicPr>
        <p:blipFill>
          <a:blip r:embed="rId4"/>
          <a:stretch>
            <a:fillRect/>
          </a:stretch>
        </p:blipFill>
        <p:spPr>
          <a:xfrm>
            <a:off x="4665060" y="2025562"/>
            <a:ext cx="7272640" cy="4138901"/>
          </a:xfrm>
          <a:prstGeom prst="rect">
            <a:avLst/>
          </a:prstGeom>
        </p:spPr>
      </p:pic>
      <p:sp>
        <p:nvSpPr>
          <p:cNvPr id="12" name="TextBox 11">
            <a:extLst>
              <a:ext uri="{FF2B5EF4-FFF2-40B4-BE49-F238E27FC236}">
                <a16:creationId xmlns:a16="http://schemas.microsoft.com/office/drawing/2014/main" id="{DCBBACC2-77EF-5108-B409-F5675EA0404D}"/>
              </a:ext>
            </a:extLst>
          </p:cNvPr>
          <p:cNvSpPr txBox="1"/>
          <p:nvPr/>
        </p:nvSpPr>
        <p:spPr>
          <a:xfrm>
            <a:off x="254300" y="983343"/>
            <a:ext cx="4455886" cy="4708981"/>
          </a:xfrm>
          <a:prstGeom prst="rect">
            <a:avLst/>
          </a:prstGeom>
          <a:noFill/>
        </p:spPr>
        <p:txBody>
          <a:bodyPr wrap="square" rtlCol="0">
            <a:spAutoFit/>
          </a:bodyPr>
          <a:lstStyle/>
          <a:p>
            <a:r>
              <a:rPr lang="en-US" sz="2000">
                <a:latin typeface="D-DIN" panose="020B0504030202030204" pitchFamily="34" charset="0"/>
              </a:rPr>
              <a:t>What can you do on the Arbor App?</a:t>
            </a:r>
          </a:p>
          <a:p>
            <a:pPr marL="342900" indent="-342900">
              <a:buFont typeface="Arial" panose="020B0604020202020204" pitchFamily="34" charset="0"/>
              <a:buChar char="•"/>
            </a:pPr>
            <a:r>
              <a:rPr lang="en-US" sz="2000">
                <a:latin typeface="D-DIN" panose="020B0504030202030204" pitchFamily="34" charset="0"/>
              </a:rPr>
              <a:t>Add and amend information</a:t>
            </a:r>
          </a:p>
          <a:p>
            <a:pPr marL="342900" indent="-342900">
              <a:buFont typeface="Arial" panose="020B0604020202020204" pitchFamily="34" charset="0"/>
              <a:buChar char="•"/>
            </a:pPr>
            <a:r>
              <a:rPr lang="en-US" sz="2000">
                <a:latin typeface="D-DIN" panose="020B0504030202030204" pitchFamily="34" charset="0"/>
              </a:rPr>
              <a:t>See school notices</a:t>
            </a:r>
          </a:p>
          <a:p>
            <a:pPr marL="342900" indent="-342900">
              <a:buFont typeface="Arial" panose="020B0604020202020204" pitchFamily="34" charset="0"/>
              <a:buChar char="•"/>
            </a:pPr>
            <a:r>
              <a:rPr lang="en-US" sz="2000">
                <a:latin typeface="D-DIN" panose="020B0504030202030204" pitchFamily="34" charset="0"/>
              </a:rPr>
              <a:t>Update child’s information</a:t>
            </a:r>
          </a:p>
          <a:p>
            <a:pPr marL="342900" indent="-342900">
              <a:buFont typeface="Arial" panose="020B0604020202020204" pitchFamily="34" charset="0"/>
              <a:buChar char="•"/>
            </a:pPr>
            <a:r>
              <a:rPr lang="en-US" sz="2000">
                <a:latin typeface="D-DIN" panose="020B0504030202030204" pitchFamily="34" charset="0"/>
              </a:rPr>
              <a:t>Update your information</a:t>
            </a:r>
          </a:p>
          <a:p>
            <a:pPr marL="342900" indent="-342900">
              <a:buFont typeface="Arial" panose="020B0604020202020204" pitchFamily="34" charset="0"/>
              <a:buChar char="•"/>
            </a:pPr>
            <a:r>
              <a:rPr lang="en-US" sz="2000">
                <a:latin typeface="D-DIN" panose="020B0504030202030204" pitchFamily="34" charset="0"/>
              </a:rPr>
              <a:t>See your child’s lessons</a:t>
            </a:r>
          </a:p>
          <a:p>
            <a:pPr marL="342900" indent="-342900">
              <a:buFont typeface="Arial" panose="020B0604020202020204" pitchFamily="34" charset="0"/>
              <a:buChar char="•"/>
            </a:pPr>
            <a:r>
              <a:rPr lang="en-US" sz="2000">
                <a:latin typeface="D-DIN" panose="020B0504030202030204" pitchFamily="34" charset="0"/>
              </a:rPr>
              <a:t>See your child’s attendance</a:t>
            </a:r>
          </a:p>
          <a:p>
            <a:pPr marL="342900" indent="-342900">
              <a:buFont typeface="Arial" panose="020B0604020202020204" pitchFamily="34" charset="0"/>
              <a:buChar char="•"/>
            </a:pPr>
            <a:r>
              <a:rPr lang="en-US" sz="2000">
                <a:latin typeface="D-DIN" panose="020B0504030202030204" pitchFamily="34" charset="0"/>
              </a:rPr>
              <a:t>Retrieve an attendance summary for week, term and/or the year</a:t>
            </a:r>
          </a:p>
          <a:p>
            <a:pPr marL="342900" indent="-342900">
              <a:buFont typeface="Arial" panose="020B0604020202020204" pitchFamily="34" charset="0"/>
              <a:buChar char="•"/>
            </a:pPr>
            <a:r>
              <a:rPr lang="en-US" sz="2000">
                <a:latin typeface="D-DIN" panose="020B0504030202030204" pitchFamily="34" charset="0"/>
              </a:rPr>
              <a:t>Book a parent/carer consultation</a:t>
            </a:r>
          </a:p>
          <a:p>
            <a:pPr marL="342900" indent="-342900">
              <a:buFont typeface="Arial" panose="020B0604020202020204" pitchFamily="34" charset="0"/>
              <a:buChar char="•"/>
            </a:pPr>
            <a:r>
              <a:rPr lang="en-US" sz="2000">
                <a:latin typeface="D-DIN" panose="020B0504030202030204" pitchFamily="34" charset="0"/>
              </a:rPr>
              <a:t>Sign your child up for clubs, trip, visitors and music</a:t>
            </a:r>
          </a:p>
          <a:p>
            <a:pPr marL="342900" indent="-342900">
              <a:buFont typeface="Arial" panose="020B0604020202020204" pitchFamily="34" charset="0"/>
              <a:buChar char="•"/>
            </a:pPr>
            <a:r>
              <a:rPr lang="en-US" sz="2000">
                <a:latin typeface="D-DIN" panose="020B0504030202030204" pitchFamily="34" charset="0"/>
              </a:rPr>
              <a:t>Pay for trips and clubs (where needed)</a:t>
            </a:r>
          </a:p>
          <a:p>
            <a:pPr marL="342900" indent="-342900">
              <a:buFont typeface="Arial" panose="020B0604020202020204" pitchFamily="34" charset="0"/>
              <a:buChar char="•"/>
            </a:pPr>
            <a:r>
              <a:rPr lang="en-US" sz="2000">
                <a:latin typeface="D-DIN" panose="020B0504030202030204" pitchFamily="34" charset="0"/>
              </a:rPr>
              <a:t>See account balances </a:t>
            </a:r>
            <a:endParaRPr lang="en-GB" sz="2000">
              <a:latin typeface="D-DIN" panose="020B0504030202030204" pitchFamily="34" charset="0"/>
            </a:endParaRPr>
          </a:p>
        </p:txBody>
      </p:sp>
    </p:spTree>
    <p:extLst>
      <p:ext uri="{BB962C8B-B14F-4D97-AF65-F5344CB8AC3E}">
        <p14:creationId xmlns:p14="http://schemas.microsoft.com/office/powerpoint/2010/main" val="3442456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8202547" cy="769441"/>
          </a:xfrm>
          <a:prstGeom prst="rect">
            <a:avLst/>
          </a:prstGeom>
          <a:noFill/>
        </p:spPr>
        <p:txBody>
          <a:bodyPr wrap="square" rtlCol="0">
            <a:spAutoFit/>
          </a:bodyPr>
          <a:lstStyle/>
          <a:p>
            <a:r>
              <a:rPr lang="en-GB" sz="4400">
                <a:latin typeface="D-DIN" panose="020B0504030202030204" pitchFamily="34" charset="0"/>
              </a:rPr>
              <a:t>Nourish (school meals) and FSM</a:t>
            </a:r>
          </a:p>
        </p:txBody>
      </p:sp>
      <p:sp>
        <p:nvSpPr>
          <p:cNvPr id="3" name="TextBox 2"/>
          <p:cNvSpPr txBox="1"/>
          <p:nvPr/>
        </p:nvSpPr>
        <p:spPr>
          <a:xfrm>
            <a:off x="95248" y="1686742"/>
            <a:ext cx="11508454" cy="4801314"/>
          </a:xfrm>
          <a:prstGeom prst="rect">
            <a:avLst/>
          </a:prstGeom>
          <a:noFill/>
          <a:ln w="38100">
            <a:solidFill>
              <a:schemeClr val="accent4"/>
            </a:solidFill>
          </a:ln>
        </p:spPr>
        <p:txBody>
          <a:bodyPr wrap="square" rtlCol="0">
            <a:spAutoFit/>
          </a:bodyPr>
          <a:lstStyle/>
          <a:p>
            <a:r>
              <a:rPr lang="en-GB"/>
              <a:t>Nourish is a friendly family-led school caterer with bags of initiative and a love of good food. They believe every child needs a satisfying meal at lunchtime, fuelling them for the afternoon ahead. Nurturing the importance of a healthy and balanced diet, they provide a nutritious meal every day to nourish from within. </a:t>
            </a:r>
          </a:p>
          <a:p>
            <a:endParaRPr lang="en-GB" b="1">
              <a:latin typeface="D-DIN" panose="020B0504030202030204" pitchFamily="34" charset="0"/>
            </a:endParaRPr>
          </a:p>
          <a:p>
            <a:r>
              <a:rPr lang="en-GB" b="1">
                <a:latin typeface="D-DIN" panose="020B0504030202030204" pitchFamily="34" charset="0"/>
              </a:rPr>
              <a:t>Each day the children will have a choice of:</a:t>
            </a:r>
            <a:endParaRPr lang="en-GB">
              <a:latin typeface="D-DIN" panose="020B0504030202030204" pitchFamily="34" charset="0"/>
            </a:endParaRPr>
          </a:p>
          <a:p>
            <a:pPr marL="285750" indent="-285750">
              <a:buFont typeface="Arial" panose="020B0604020202020204" pitchFamily="34" charset="0"/>
              <a:buChar char="•"/>
            </a:pPr>
            <a:r>
              <a:rPr lang="en-GB">
                <a:latin typeface="D-DIN" panose="020B0504030202030204" pitchFamily="34" charset="0"/>
              </a:rPr>
              <a:t>Three main dishes</a:t>
            </a:r>
          </a:p>
          <a:p>
            <a:pPr marL="285750" indent="-285750">
              <a:buFont typeface="Arial" panose="020B0604020202020204" pitchFamily="34" charset="0"/>
              <a:buChar char="•"/>
            </a:pPr>
            <a:r>
              <a:rPr lang="en-GB">
                <a:latin typeface="D-DIN" panose="020B0504030202030204" pitchFamily="34" charset="0"/>
              </a:rPr>
              <a:t>A pudding OR a choice of either cheese/biscuits or yoghurt</a:t>
            </a:r>
          </a:p>
          <a:p>
            <a:pPr marL="285750" indent="-285750">
              <a:buFont typeface="Arial" panose="020B0604020202020204" pitchFamily="34" charset="0"/>
              <a:buChar char="•"/>
            </a:pPr>
            <a:r>
              <a:rPr lang="en-GB">
                <a:latin typeface="D-DIN" panose="020B0504030202030204" pitchFamily="34" charset="0"/>
              </a:rPr>
              <a:t>Freshly baked bread</a:t>
            </a:r>
          </a:p>
          <a:p>
            <a:pPr marL="285750" indent="-285750">
              <a:buFont typeface="Arial" panose="020B0604020202020204" pitchFamily="34" charset="0"/>
              <a:buChar char="•"/>
            </a:pPr>
            <a:r>
              <a:rPr lang="en-GB">
                <a:latin typeface="D-DIN" panose="020B0504030202030204" pitchFamily="34" charset="0"/>
              </a:rPr>
              <a:t>Fresh fruit</a:t>
            </a:r>
          </a:p>
          <a:p>
            <a:pPr marL="285750" indent="-285750">
              <a:buFont typeface="Arial" panose="020B0604020202020204" pitchFamily="34" charset="0"/>
              <a:buChar char="•"/>
            </a:pPr>
            <a:r>
              <a:rPr lang="en-GB">
                <a:latin typeface="D-DIN" panose="020B0504030202030204" pitchFamily="34" charset="0"/>
              </a:rPr>
              <a:t>Nine salad choices each day from the salad bar</a:t>
            </a:r>
          </a:p>
          <a:p>
            <a:pPr marL="285750" indent="-285750">
              <a:buFont typeface="Arial" panose="020B0604020202020204" pitchFamily="34" charset="0"/>
              <a:buChar char="•"/>
            </a:pPr>
            <a:r>
              <a:rPr lang="en-GB">
                <a:latin typeface="D-DIN" panose="020B0504030202030204" pitchFamily="34" charset="0"/>
              </a:rPr>
              <a:t>Milk and water</a:t>
            </a:r>
          </a:p>
          <a:p>
            <a:endParaRPr lang="en-GB">
              <a:latin typeface="D-DIN" panose="020B0504030202030204" pitchFamily="34" charset="0"/>
            </a:endParaRPr>
          </a:p>
          <a:p>
            <a:endParaRPr lang="en-GB">
              <a:latin typeface="D-DIN" panose="020B0504030202030204" pitchFamily="34" charset="0"/>
            </a:endParaRPr>
          </a:p>
          <a:p>
            <a:endParaRPr lang="en-GB">
              <a:latin typeface="D-DIN" panose="020B0504030202030204" pitchFamily="34" charset="0"/>
            </a:endParaRPr>
          </a:p>
          <a:p>
            <a:endParaRPr lang="en-GB">
              <a:latin typeface="D-DIN" panose="020B0504030202030204" pitchFamily="34" charset="0"/>
            </a:endParaRPr>
          </a:p>
          <a:p>
            <a:pPr marL="285750" indent="-285750">
              <a:buFont typeface="Arial" panose="020B0604020202020204" pitchFamily="34" charset="0"/>
              <a:buChar char="•"/>
            </a:pPr>
            <a:endParaRPr lang="en-GB">
              <a:latin typeface="D-DIN" panose="020B0504030202030204" pitchFamily="34" charset="0"/>
            </a:endParaRPr>
          </a:p>
          <a:p>
            <a:r>
              <a:rPr lang="en-GB">
                <a:latin typeface="D-DIN" panose="020B0504030202030204" pitchFamily="34" charset="0"/>
              </a:rPr>
              <a:t>Cost per day: Free under the current Mayor of London’s Scheme </a:t>
            </a:r>
          </a:p>
        </p:txBody>
      </p:sp>
      <p:sp>
        <p:nvSpPr>
          <p:cNvPr id="2" name="TextBox 1"/>
          <p:cNvSpPr txBox="1"/>
          <p:nvPr/>
        </p:nvSpPr>
        <p:spPr>
          <a:xfrm>
            <a:off x="471452" y="4973082"/>
            <a:ext cx="5026495" cy="646331"/>
          </a:xfrm>
          <a:prstGeom prst="rect">
            <a:avLst/>
          </a:prstGeom>
          <a:noFill/>
          <a:ln w="38100">
            <a:solidFill>
              <a:srgbClr val="FF33CC"/>
            </a:solidFill>
          </a:ln>
        </p:spPr>
        <p:txBody>
          <a:bodyPr wrap="square" rtlCol="0">
            <a:spAutoFit/>
          </a:bodyPr>
          <a:lstStyle/>
          <a:p>
            <a:r>
              <a:rPr lang="en-GB">
                <a:latin typeface="D-DIN" panose="020B0504030202030204" pitchFamily="34" charset="0"/>
              </a:rPr>
              <a:t>Autumn Term Menus can be found on the school website. </a:t>
            </a:r>
          </a:p>
        </p:txBody>
      </p:sp>
      <p:pic>
        <p:nvPicPr>
          <p:cNvPr id="8" name="Picture 7">
            <a:extLst>
              <a:ext uri="{FF2B5EF4-FFF2-40B4-BE49-F238E27FC236}">
                <a16:creationId xmlns:a16="http://schemas.microsoft.com/office/drawing/2014/main" id="{37F886D9-5C2D-1A31-1E65-2A7FD21C8946}"/>
              </a:ext>
            </a:extLst>
          </p:cNvPr>
          <p:cNvPicPr>
            <a:picLocks noChangeAspect="1"/>
          </p:cNvPicPr>
          <p:nvPr/>
        </p:nvPicPr>
        <p:blipFill>
          <a:blip r:embed="rId3"/>
          <a:stretch>
            <a:fillRect/>
          </a:stretch>
        </p:blipFill>
        <p:spPr>
          <a:xfrm>
            <a:off x="8157236" y="73847"/>
            <a:ext cx="3805277" cy="1216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744BC25D-0D49-F730-4DA8-6FDD84BE04FB}"/>
              </a:ext>
            </a:extLst>
          </p:cNvPr>
          <p:cNvPicPr>
            <a:picLocks noChangeAspect="1"/>
          </p:cNvPicPr>
          <p:nvPr/>
        </p:nvPicPr>
        <p:blipFill>
          <a:blip r:embed="rId4"/>
          <a:stretch>
            <a:fillRect/>
          </a:stretch>
        </p:blipFill>
        <p:spPr>
          <a:xfrm>
            <a:off x="6754087" y="2644523"/>
            <a:ext cx="4368407" cy="3677336"/>
          </a:xfrm>
          <a:prstGeom prst="rect">
            <a:avLst/>
          </a:prstGeom>
        </p:spPr>
      </p:pic>
    </p:spTree>
    <p:extLst>
      <p:ext uri="{BB962C8B-B14F-4D97-AF65-F5344CB8AC3E}">
        <p14:creationId xmlns:p14="http://schemas.microsoft.com/office/powerpoint/2010/main" val="85335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11659953" cy="769441"/>
          </a:xfrm>
          <a:prstGeom prst="rect">
            <a:avLst/>
          </a:prstGeom>
          <a:noFill/>
        </p:spPr>
        <p:txBody>
          <a:bodyPr wrap="square" rtlCol="0">
            <a:spAutoFit/>
          </a:bodyPr>
          <a:lstStyle/>
          <a:p>
            <a:r>
              <a:rPr lang="en-GB" sz="4400">
                <a:latin typeface="D-DIN" panose="020B0504030202030204" pitchFamily="34" charset="0"/>
              </a:rPr>
              <a:t>Key Dates</a:t>
            </a:r>
          </a:p>
        </p:txBody>
      </p:sp>
      <p:sp>
        <p:nvSpPr>
          <p:cNvPr id="3" name="TextBox 2"/>
          <p:cNvSpPr txBox="1"/>
          <p:nvPr/>
        </p:nvSpPr>
        <p:spPr>
          <a:xfrm>
            <a:off x="255709" y="1670868"/>
            <a:ext cx="4912871" cy="2492990"/>
          </a:xfrm>
          <a:prstGeom prst="rect">
            <a:avLst/>
          </a:prstGeom>
          <a:noFill/>
          <a:ln w="38100">
            <a:solidFill>
              <a:schemeClr val="accent5"/>
            </a:solidFill>
          </a:ln>
        </p:spPr>
        <p:txBody>
          <a:bodyPr wrap="square" lIns="91440" tIns="45720" rIns="91440" bIns="45720" rtlCol="0" anchor="t">
            <a:spAutoFit/>
          </a:bodyPr>
          <a:lstStyle/>
          <a:p>
            <a:r>
              <a:rPr lang="en-GB" sz="2200">
                <a:latin typeface="D-DIN"/>
              </a:rPr>
              <a:t>We will endeavour as much as practically reasonable, to provide you with dates well in advance. Please see our ‘Key Dates for Parents/Carers’ document on </a:t>
            </a:r>
            <a:r>
              <a:rPr lang="en-GB" sz="2200" err="1">
                <a:latin typeface="D-DIN"/>
              </a:rPr>
              <a:t>Weduc</a:t>
            </a:r>
            <a:r>
              <a:rPr lang="en-GB" sz="2200">
                <a:latin typeface="D-DIN"/>
              </a:rPr>
              <a:t>. Class teachers will give you at least 2 weeks' notice of a planned Educational Visit.</a:t>
            </a:r>
            <a:r>
              <a:rPr lang="en-GB" sz="2400">
                <a:latin typeface="D-DIN"/>
              </a:rPr>
              <a:t> </a:t>
            </a:r>
            <a:endParaRPr lang="en-GB" sz="2400">
              <a:latin typeface="Calibri"/>
              <a:ea typeface="Calibri"/>
              <a:cs typeface="Calibri"/>
            </a:endParaRPr>
          </a:p>
        </p:txBody>
      </p:sp>
      <p:sp>
        <p:nvSpPr>
          <p:cNvPr id="2" name="TextBox 1"/>
          <p:cNvSpPr txBox="1"/>
          <p:nvPr/>
        </p:nvSpPr>
        <p:spPr>
          <a:xfrm>
            <a:off x="5374580" y="612844"/>
            <a:ext cx="6563120" cy="5632311"/>
          </a:xfrm>
          <a:prstGeom prst="rect">
            <a:avLst/>
          </a:prstGeom>
          <a:noFill/>
          <a:ln w="38100">
            <a:solidFill>
              <a:schemeClr val="accent4"/>
            </a:solidFill>
          </a:ln>
        </p:spPr>
        <p:txBody>
          <a:bodyPr wrap="square" rtlCol="0">
            <a:spAutoFit/>
          </a:bodyPr>
          <a:lstStyle/>
          <a:p>
            <a:r>
              <a:rPr lang="en-GB" b="1"/>
              <a:t>Term Dates: 2026–2027</a:t>
            </a:r>
          </a:p>
          <a:p>
            <a:r>
              <a:rPr lang="en-GB" b="1"/>
              <a:t>Autumn Term  </a:t>
            </a:r>
          </a:p>
          <a:p>
            <a:r>
              <a:rPr lang="en-GB"/>
              <a:t>Thursday 3rd September 2026 to Friday 23 October 2026</a:t>
            </a:r>
          </a:p>
          <a:p>
            <a:r>
              <a:rPr lang="en-GB" b="1"/>
              <a:t>Half-term: Monday 26 October 2026 to Friday 30 October 2026</a:t>
            </a:r>
            <a:endParaRPr lang="en-GB"/>
          </a:p>
          <a:p>
            <a:r>
              <a:rPr lang="en-GB"/>
              <a:t>Monday 2 November 2026 to Friday 18 December 2026</a:t>
            </a:r>
          </a:p>
          <a:p>
            <a:r>
              <a:rPr lang="en-GB" b="1"/>
              <a:t>Spring Term</a:t>
            </a:r>
          </a:p>
          <a:p>
            <a:r>
              <a:rPr lang="en-GB"/>
              <a:t>Tuesday 5 January 2027 to Friday 12 February 2027</a:t>
            </a:r>
          </a:p>
          <a:p>
            <a:r>
              <a:rPr lang="en-GB" b="1"/>
              <a:t>Half-term: Monday 15 February 2027 to Friday 19 February 2027</a:t>
            </a:r>
            <a:endParaRPr lang="en-GB"/>
          </a:p>
          <a:p>
            <a:r>
              <a:rPr lang="en-GB"/>
              <a:t>Monday 22 February 2027 to Wednesday 24 March 2027</a:t>
            </a:r>
          </a:p>
          <a:p>
            <a:r>
              <a:rPr lang="en-GB" b="1"/>
              <a:t>Summer Term</a:t>
            </a:r>
          </a:p>
          <a:p>
            <a:r>
              <a:rPr lang="en-GB"/>
              <a:t>Monday 12 April 2027 to Friday 28 May 2027</a:t>
            </a:r>
          </a:p>
          <a:p>
            <a:r>
              <a:rPr lang="en-GB" b="1" i="1"/>
              <a:t>(the early May bank holiday will be taken on 3 May)</a:t>
            </a:r>
            <a:endParaRPr lang="en-GB"/>
          </a:p>
          <a:p>
            <a:r>
              <a:rPr lang="en-GB" b="1"/>
              <a:t>Half-term: Monday 31 May 2027 to Friday 4 June 2027</a:t>
            </a:r>
            <a:endParaRPr lang="en-GB"/>
          </a:p>
          <a:p>
            <a:r>
              <a:rPr lang="en-GB"/>
              <a:t>Monday 7 June 2027 to Wednesday 21 July 2027</a:t>
            </a:r>
          </a:p>
          <a:p>
            <a:r>
              <a:rPr lang="en-GB" b="1"/>
              <a:t>INSET DAYS</a:t>
            </a:r>
          </a:p>
          <a:p>
            <a:r>
              <a:rPr lang="en-GB"/>
              <a:t>Wednesday 2 September 2026</a:t>
            </a:r>
          </a:p>
          <a:p>
            <a:r>
              <a:rPr lang="en-GB"/>
              <a:t>Friday 27 November 2026</a:t>
            </a:r>
          </a:p>
          <a:p>
            <a:r>
              <a:rPr lang="en-GB"/>
              <a:t>Monday 4 January 2027</a:t>
            </a:r>
          </a:p>
          <a:p>
            <a:r>
              <a:rPr lang="en-GB"/>
              <a:t>Thursday 25 March 2027 </a:t>
            </a:r>
          </a:p>
          <a:p>
            <a:r>
              <a:rPr lang="en-GB"/>
              <a:t>Thursday 22 July 2027 </a:t>
            </a:r>
          </a:p>
        </p:txBody>
      </p:sp>
    </p:spTree>
    <p:extLst>
      <p:ext uri="{BB962C8B-B14F-4D97-AF65-F5344CB8AC3E}">
        <p14:creationId xmlns:p14="http://schemas.microsoft.com/office/powerpoint/2010/main" val="175291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Website</a:t>
            </a:r>
          </a:p>
        </p:txBody>
      </p:sp>
      <p:sp>
        <p:nvSpPr>
          <p:cNvPr id="7" name="TextBox 6"/>
          <p:cNvSpPr txBox="1"/>
          <p:nvPr/>
        </p:nvSpPr>
        <p:spPr>
          <a:xfrm>
            <a:off x="389567" y="910893"/>
            <a:ext cx="5307847" cy="5355312"/>
          </a:xfrm>
          <a:prstGeom prst="rect">
            <a:avLst/>
          </a:prstGeom>
          <a:noFill/>
          <a:ln w="38100">
            <a:solidFill>
              <a:srgbClr val="FF33CC"/>
            </a:solidFill>
          </a:ln>
        </p:spPr>
        <p:txBody>
          <a:bodyPr wrap="square" rtlCol="0">
            <a:spAutoFit/>
          </a:bodyPr>
          <a:lstStyle/>
          <a:p>
            <a:r>
              <a:rPr lang="en-GB"/>
              <a:t>The Brindishe Federation and school website provides all key information needed for parents/carers.</a:t>
            </a:r>
          </a:p>
          <a:p>
            <a:r>
              <a:rPr lang="en-GB"/>
              <a:t>The website includes:</a:t>
            </a:r>
          </a:p>
          <a:p>
            <a:pPr marL="285750" indent="-285750">
              <a:buFont typeface="Arial" panose="020B0604020202020204" pitchFamily="34" charset="0"/>
              <a:buChar char="•"/>
            </a:pPr>
            <a:r>
              <a:rPr lang="en-GB"/>
              <a:t>School Policies, including Attendance, Admissions, Complaints and RSHE</a:t>
            </a:r>
          </a:p>
          <a:p>
            <a:pPr marL="285750" indent="-285750">
              <a:buFont typeface="Arial" panose="020B0604020202020204" pitchFamily="34" charset="0"/>
              <a:buChar char="•"/>
            </a:pPr>
            <a:r>
              <a:rPr lang="en-GB"/>
              <a:t>Meet our Governing Body</a:t>
            </a:r>
          </a:p>
          <a:p>
            <a:pPr marL="285750" indent="-285750">
              <a:buFont typeface="Arial" panose="020B0604020202020204" pitchFamily="34" charset="0"/>
              <a:buChar char="•"/>
            </a:pPr>
            <a:r>
              <a:rPr lang="en-GB"/>
              <a:t>Nourish Termly Menus</a:t>
            </a:r>
          </a:p>
          <a:p>
            <a:pPr marL="285750" indent="-285750">
              <a:buFont typeface="Arial" panose="020B0604020202020204" pitchFamily="34" charset="0"/>
              <a:buChar char="•"/>
            </a:pPr>
            <a:r>
              <a:rPr lang="en-GB"/>
              <a:t>The Brindishe Curriculum and Year Group Overviews</a:t>
            </a:r>
          </a:p>
          <a:p>
            <a:pPr marL="285750" indent="-285750">
              <a:buFont typeface="Arial" panose="020B0604020202020204" pitchFamily="34" charset="0"/>
              <a:buChar char="•"/>
            </a:pPr>
            <a:r>
              <a:rPr lang="en-GB"/>
              <a:t>Data and Performance Measures</a:t>
            </a:r>
          </a:p>
          <a:p>
            <a:pPr marL="285750" indent="-285750">
              <a:buFont typeface="Arial" panose="020B0604020202020204" pitchFamily="34" charset="0"/>
              <a:buChar char="•"/>
            </a:pPr>
            <a:r>
              <a:rPr lang="en-GB"/>
              <a:t>External Reviews – Ofsted</a:t>
            </a:r>
          </a:p>
          <a:p>
            <a:pPr marL="285750" indent="-285750">
              <a:buFont typeface="Arial" panose="020B0604020202020204" pitchFamily="34" charset="0"/>
              <a:buChar char="•"/>
            </a:pPr>
            <a:r>
              <a:rPr lang="en-GB"/>
              <a:t>Typical School Day</a:t>
            </a:r>
          </a:p>
          <a:p>
            <a:pPr marL="285750" indent="-285750">
              <a:buFont typeface="Arial" panose="020B0604020202020204" pitchFamily="34" charset="0"/>
              <a:buChar char="•"/>
            </a:pPr>
            <a:r>
              <a:rPr lang="en-GB"/>
              <a:t>How to support your child at home</a:t>
            </a:r>
          </a:p>
          <a:p>
            <a:pPr marL="285750" indent="-285750">
              <a:buFont typeface="Arial" panose="020B0604020202020204" pitchFamily="34" charset="0"/>
              <a:buChar char="•"/>
            </a:pPr>
            <a:r>
              <a:rPr lang="en-GB"/>
              <a:t>Clubs and Wrap Around Care</a:t>
            </a:r>
          </a:p>
          <a:p>
            <a:pPr marL="285750" indent="-285750">
              <a:buFont typeface="Arial" panose="020B0604020202020204" pitchFamily="34" charset="0"/>
              <a:buChar char="•"/>
            </a:pPr>
            <a:r>
              <a:rPr lang="en-GB"/>
              <a:t>Weekly federation and school newsletters</a:t>
            </a:r>
          </a:p>
          <a:p>
            <a:pPr marL="285750" indent="-285750">
              <a:buFont typeface="Arial" panose="020B0604020202020204" pitchFamily="34" charset="0"/>
              <a:buChar char="•"/>
            </a:pPr>
            <a:r>
              <a:rPr lang="en-GB"/>
              <a:t>Reading</a:t>
            </a:r>
          </a:p>
          <a:p>
            <a:pPr marL="285750" indent="-285750">
              <a:buFont typeface="Arial" panose="020B0604020202020204" pitchFamily="34" charset="0"/>
              <a:buChar char="•"/>
            </a:pPr>
            <a:r>
              <a:rPr lang="en-GB"/>
              <a:t>Equalities &amp; Diversity</a:t>
            </a:r>
          </a:p>
          <a:p>
            <a:pPr marL="285750" indent="-285750">
              <a:buFont typeface="Arial" panose="020B0604020202020204" pitchFamily="34" charset="0"/>
              <a:buChar char="•"/>
            </a:pPr>
            <a:r>
              <a:rPr lang="en-GB"/>
              <a:t>PTAs</a:t>
            </a:r>
          </a:p>
          <a:p>
            <a:pPr marL="285750" indent="-285750">
              <a:buFont typeface="Arial" panose="020B0604020202020204" pitchFamily="34" charset="0"/>
              <a:buChar char="•"/>
            </a:pPr>
            <a:r>
              <a:rPr lang="en-GB"/>
              <a:t> ….. And much more. </a:t>
            </a:r>
          </a:p>
        </p:txBody>
      </p:sp>
      <p:sp>
        <p:nvSpPr>
          <p:cNvPr id="8" name="TextBox 7"/>
          <p:cNvSpPr txBox="1"/>
          <p:nvPr/>
        </p:nvSpPr>
        <p:spPr>
          <a:xfrm>
            <a:off x="5924662" y="910893"/>
            <a:ext cx="5762343" cy="646331"/>
          </a:xfrm>
          <a:prstGeom prst="rect">
            <a:avLst/>
          </a:prstGeom>
          <a:noFill/>
          <a:ln w="38100">
            <a:solidFill>
              <a:schemeClr val="accent5"/>
            </a:solidFill>
          </a:ln>
        </p:spPr>
        <p:txBody>
          <a:bodyPr wrap="square" rtlCol="0">
            <a:spAutoFit/>
          </a:bodyPr>
          <a:lstStyle/>
          <a:p>
            <a:r>
              <a:rPr lang="en-GB"/>
              <a:t>The website also provides a virtual office function – please visit the virtual office for all your daily enquiries and needs. </a:t>
            </a:r>
          </a:p>
        </p:txBody>
      </p:sp>
      <p:pic>
        <p:nvPicPr>
          <p:cNvPr id="9" name="Picture 8"/>
          <p:cNvPicPr>
            <a:picLocks noChangeAspect="1"/>
          </p:cNvPicPr>
          <p:nvPr/>
        </p:nvPicPr>
        <p:blipFill>
          <a:blip r:embed="rId3"/>
          <a:stretch>
            <a:fillRect/>
          </a:stretch>
        </p:blipFill>
        <p:spPr>
          <a:xfrm>
            <a:off x="5924662" y="2021205"/>
            <a:ext cx="6071779" cy="309186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556182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ACB96-1FD7-2105-3C30-015FD5BB9AC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EF5EB8E-AA41-0335-606F-A2A3479CFFF3}"/>
              </a:ext>
            </a:extLst>
          </p:cNvPr>
          <p:cNvPicPr>
            <a:picLocks noChangeAspect="1"/>
          </p:cNvPicPr>
          <p:nvPr/>
        </p:nvPicPr>
        <p:blipFill>
          <a:blip r:embed="rId2"/>
          <a:stretch>
            <a:fillRect/>
          </a:stretch>
        </p:blipFill>
        <p:spPr>
          <a:xfrm>
            <a:off x="-1" y="6516023"/>
            <a:ext cx="12192001" cy="333072"/>
          </a:xfrm>
          <a:prstGeom prst="rect">
            <a:avLst/>
          </a:prstGeom>
        </p:spPr>
      </p:pic>
      <p:sp>
        <p:nvSpPr>
          <p:cNvPr id="5" name="TextBox 4">
            <a:extLst>
              <a:ext uri="{FF2B5EF4-FFF2-40B4-BE49-F238E27FC236}">
                <a16:creationId xmlns:a16="http://schemas.microsoft.com/office/drawing/2014/main" id="{6F5BA01B-554D-B02F-50C3-C2C79E15755C}"/>
              </a:ext>
            </a:extLst>
          </p:cNvPr>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Website – Class Pages</a:t>
            </a:r>
          </a:p>
        </p:txBody>
      </p:sp>
      <p:pic>
        <p:nvPicPr>
          <p:cNvPr id="10" name="Picture 9">
            <a:extLst>
              <a:ext uri="{FF2B5EF4-FFF2-40B4-BE49-F238E27FC236}">
                <a16:creationId xmlns:a16="http://schemas.microsoft.com/office/drawing/2014/main" id="{9D3FE118-DFD1-9F64-C08B-C59E24E859F6}"/>
              </a:ext>
            </a:extLst>
          </p:cNvPr>
          <p:cNvPicPr>
            <a:picLocks noChangeAspect="1"/>
          </p:cNvPicPr>
          <p:nvPr/>
        </p:nvPicPr>
        <p:blipFill>
          <a:blip r:embed="rId3"/>
          <a:stretch>
            <a:fillRect/>
          </a:stretch>
        </p:blipFill>
        <p:spPr>
          <a:xfrm>
            <a:off x="7449592" y="391990"/>
            <a:ext cx="4488108" cy="2583439"/>
          </a:xfrm>
          <a:prstGeom prst="rect">
            <a:avLst/>
          </a:prstGeom>
        </p:spPr>
      </p:pic>
      <p:sp>
        <p:nvSpPr>
          <p:cNvPr id="11" name="TextBox 10">
            <a:extLst>
              <a:ext uri="{FF2B5EF4-FFF2-40B4-BE49-F238E27FC236}">
                <a16:creationId xmlns:a16="http://schemas.microsoft.com/office/drawing/2014/main" id="{EB2E81C5-AE12-13EB-EB48-AC2A34FEFEFE}"/>
              </a:ext>
            </a:extLst>
          </p:cNvPr>
          <p:cNvSpPr txBox="1"/>
          <p:nvPr/>
        </p:nvSpPr>
        <p:spPr>
          <a:xfrm>
            <a:off x="7627257" y="3164114"/>
            <a:ext cx="4187372" cy="2246769"/>
          </a:xfrm>
          <a:prstGeom prst="rect">
            <a:avLst/>
          </a:prstGeom>
          <a:noFill/>
        </p:spPr>
        <p:txBody>
          <a:bodyPr wrap="square" rtlCol="0">
            <a:spAutoFit/>
          </a:bodyPr>
          <a:lstStyle/>
          <a:p>
            <a:pPr marL="342900" indent="-342900">
              <a:buFont typeface="Arial" panose="020B0604020202020204" pitchFamily="34" charset="0"/>
              <a:buChar char="•"/>
            </a:pPr>
            <a:r>
              <a:rPr lang="en-US" sz="2000">
                <a:latin typeface="D-DIN" panose="020B0504030202030204" pitchFamily="34" charset="0"/>
              </a:rPr>
              <a:t>Curriculum Overviews</a:t>
            </a:r>
          </a:p>
          <a:p>
            <a:pPr marL="342900" indent="-342900">
              <a:buFont typeface="Arial" panose="020B0604020202020204" pitchFamily="34" charset="0"/>
              <a:buChar char="•"/>
            </a:pPr>
            <a:r>
              <a:rPr lang="en-US" sz="2000">
                <a:latin typeface="D-DIN" panose="020B0504030202030204" pitchFamily="34" charset="0"/>
              </a:rPr>
              <a:t>Videos to support learning</a:t>
            </a:r>
          </a:p>
          <a:p>
            <a:pPr marL="342900" indent="-342900">
              <a:buFont typeface="Arial" panose="020B0604020202020204" pitchFamily="34" charset="0"/>
              <a:buChar char="•"/>
            </a:pPr>
            <a:r>
              <a:rPr lang="en-US" sz="2000">
                <a:latin typeface="D-DIN" panose="020B0504030202030204" pitchFamily="34" charset="0"/>
              </a:rPr>
              <a:t>Core Subject Specific Information (Maths and English)</a:t>
            </a:r>
          </a:p>
          <a:p>
            <a:pPr marL="342900" indent="-342900">
              <a:buFont typeface="Arial" panose="020B0604020202020204" pitchFamily="34" charset="0"/>
              <a:buChar char="•"/>
            </a:pPr>
            <a:r>
              <a:rPr lang="en-US" sz="2000">
                <a:latin typeface="D-DIN" panose="020B0504030202030204" pitchFamily="34" charset="0"/>
              </a:rPr>
              <a:t>Spelling Lists</a:t>
            </a:r>
          </a:p>
          <a:p>
            <a:pPr marL="342900" indent="-342900">
              <a:buFont typeface="Arial" panose="020B0604020202020204" pitchFamily="34" charset="0"/>
              <a:buChar char="•"/>
            </a:pPr>
            <a:r>
              <a:rPr lang="en-US" sz="2000">
                <a:latin typeface="D-DIN" panose="020B0504030202030204" pitchFamily="34" charset="0"/>
              </a:rPr>
              <a:t>Teaching Teams</a:t>
            </a:r>
          </a:p>
          <a:p>
            <a:pPr marL="342900" indent="-342900">
              <a:buFont typeface="Arial" panose="020B0604020202020204" pitchFamily="34" charset="0"/>
              <a:buChar char="•"/>
            </a:pPr>
            <a:r>
              <a:rPr lang="en-US" sz="2000">
                <a:latin typeface="D-DIN" panose="020B0504030202030204" pitchFamily="34" charset="0"/>
              </a:rPr>
              <a:t>Newsletters</a:t>
            </a:r>
            <a:endParaRPr lang="en-GB" sz="2000">
              <a:latin typeface="D-DIN" panose="020B0504030202030204" pitchFamily="34" charset="0"/>
            </a:endParaRPr>
          </a:p>
        </p:txBody>
      </p:sp>
    </p:spTree>
    <p:extLst>
      <p:ext uri="{BB962C8B-B14F-4D97-AF65-F5344CB8AC3E}">
        <p14:creationId xmlns:p14="http://schemas.microsoft.com/office/powerpoint/2010/main" val="2287131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Year 4 Multiplication Tables Check </a:t>
            </a:r>
          </a:p>
        </p:txBody>
      </p:sp>
      <p:sp>
        <p:nvSpPr>
          <p:cNvPr id="7" name="TextBox 6"/>
          <p:cNvSpPr txBox="1"/>
          <p:nvPr/>
        </p:nvSpPr>
        <p:spPr>
          <a:xfrm>
            <a:off x="140677" y="910893"/>
            <a:ext cx="11833093" cy="5078313"/>
          </a:xfrm>
          <a:prstGeom prst="rect">
            <a:avLst/>
          </a:prstGeom>
          <a:noFill/>
          <a:ln w="38100">
            <a:solidFill>
              <a:srgbClr val="FF33CC"/>
            </a:solidFill>
          </a:ln>
        </p:spPr>
        <p:txBody>
          <a:bodyPr wrap="square" rtlCol="0">
            <a:spAutoFit/>
          </a:bodyPr>
          <a:lstStyle/>
          <a:p>
            <a:r>
              <a:rPr lang="en-GB">
                <a:latin typeface="D-DIN" panose="020B0504030202030204" pitchFamily="34" charset="0"/>
              </a:rPr>
              <a:t>The purpose of the check is to determine whether your child can fluently recall their times tables up to 12, which is essential for future success in mathematics. It will also help us to identify if your child may need additional support. </a:t>
            </a:r>
          </a:p>
          <a:p>
            <a:endParaRPr lang="en-GB">
              <a:latin typeface="D-DIN" panose="020B0504030202030204" pitchFamily="34" charset="0"/>
            </a:endParaRPr>
          </a:p>
          <a:p>
            <a:r>
              <a:rPr lang="en-GB" b="1">
                <a:latin typeface="D-DIN" panose="020B0504030202030204" pitchFamily="34" charset="0"/>
              </a:rPr>
              <a:t>What is the multiplication tables check? </a:t>
            </a:r>
          </a:p>
          <a:p>
            <a:r>
              <a:rPr lang="en-GB">
                <a:latin typeface="D-DIN" panose="020B0504030202030204" pitchFamily="34" charset="0"/>
              </a:rPr>
              <a:t>It is an on-screen check consisting of 25 times table questions. Your child will be able to answer 3 practice questions before taking the actual check. They will then have 6 seconds to answer each question. On average, the check should take no longer than 5 minutes to complete.</a:t>
            </a:r>
          </a:p>
          <a:p>
            <a:endParaRPr lang="en-GB">
              <a:latin typeface="D-DIN" panose="020B0504030202030204" pitchFamily="34" charset="0"/>
            </a:endParaRPr>
          </a:p>
          <a:p>
            <a:r>
              <a:rPr lang="en-GB">
                <a:latin typeface="D-DIN" panose="020B0504030202030204" pitchFamily="34" charset="0"/>
              </a:rPr>
              <a:t>You do not need to do anything additional to prepare your child for the check. As part of usual practice, teachers may ask you to practise times tables with your child. </a:t>
            </a:r>
          </a:p>
          <a:p>
            <a:endParaRPr lang="en-GB">
              <a:latin typeface="D-DIN" panose="020B0504030202030204" pitchFamily="34" charset="0"/>
            </a:endParaRPr>
          </a:p>
          <a:p>
            <a:r>
              <a:rPr lang="en-GB">
                <a:latin typeface="D-DIN" panose="020B0504030202030204" pitchFamily="34" charset="0"/>
              </a:rPr>
              <a:t>We will have unlimited access to a ‘try it out’ area from April. We can use this to make sure pupils have the necessary support required to access the check. This includes opportunities for pupils to familiarise themselves with the check application and try out any access arrangements that may be required. </a:t>
            </a:r>
          </a:p>
          <a:p>
            <a:endParaRPr lang="en-GB">
              <a:latin typeface="D-DIN" panose="020B0504030202030204" pitchFamily="34" charset="0"/>
            </a:endParaRPr>
          </a:p>
          <a:p>
            <a:r>
              <a:rPr lang="en-GB" b="1">
                <a:latin typeface="D-DIN" panose="020B0504030202030204" pitchFamily="34" charset="0"/>
              </a:rPr>
              <a:t>How will the results be used? </a:t>
            </a:r>
          </a:p>
          <a:p>
            <a:r>
              <a:rPr lang="en-GB">
                <a:latin typeface="D-DIN" panose="020B0504030202030204" pitchFamily="34" charset="0"/>
              </a:rPr>
              <a:t>Schools will have access to all their pupils’ results, allowing those pupils who need additional support to be identified. We will share your child’s score with you in the end of year report. There is no pass mark for the check. </a:t>
            </a:r>
          </a:p>
        </p:txBody>
      </p:sp>
    </p:spTree>
    <p:extLst>
      <p:ext uri="{BB962C8B-B14F-4D97-AF65-F5344CB8AC3E}">
        <p14:creationId xmlns:p14="http://schemas.microsoft.com/office/powerpoint/2010/main" val="1708032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B4946-8025-07F3-7582-21280A5EF42F}"/>
              </a:ext>
            </a:extLst>
          </p:cNvPr>
          <p:cNvSpPr>
            <a:spLocks noGrp="1"/>
          </p:cNvSpPr>
          <p:nvPr>
            <p:ph type="title"/>
          </p:nvPr>
        </p:nvSpPr>
        <p:spPr>
          <a:xfrm>
            <a:off x="123825" y="136525"/>
            <a:ext cx="10515600" cy="1325563"/>
          </a:xfrm>
        </p:spPr>
        <p:txBody>
          <a:bodyPr/>
          <a:lstStyle/>
          <a:p>
            <a:r>
              <a:rPr lang="en-GB">
                <a:latin typeface="D-DIN" panose="020B0504030202030204" pitchFamily="34" charset="0"/>
              </a:rPr>
              <a:t>End of Year Expectations </a:t>
            </a:r>
          </a:p>
        </p:txBody>
      </p:sp>
      <p:sp>
        <p:nvSpPr>
          <p:cNvPr id="3" name="Footer Placeholder 2">
            <a:extLst>
              <a:ext uri="{FF2B5EF4-FFF2-40B4-BE49-F238E27FC236}">
                <a16:creationId xmlns:a16="http://schemas.microsoft.com/office/drawing/2014/main" id="{7746ABFC-7A96-D442-4DB4-0EF37C9E666F}"/>
              </a:ext>
            </a:extLst>
          </p:cNvPr>
          <p:cNvSpPr>
            <a:spLocks noGrp="1"/>
          </p:cNvSpPr>
          <p:nvPr>
            <p:ph type="ftr" sz="quarter" idx="11"/>
          </p:nvPr>
        </p:nvSpPr>
        <p:spPr/>
        <p:txBody>
          <a:bodyPr/>
          <a:lstStyle/>
          <a:p>
            <a:r>
              <a:rPr lang="en-GB"/>
              <a:t>.</a:t>
            </a:r>
          </a:p>
        </p:txBody>
      </p:sp>
      <p:sp>
        <p:nvSpPr>
          <p:cNvPr id="8" name="TextBox 7">
            <a:extLst>
              <a:ext uri="{FF2B5EF4-FFF2-40B4-BE49-F238E27FC236}">
                <a16:creationId xmlns:a16="http://schemas.microsoft.com/office/drawing/2014/main" id="{D3BD6287-FD7E-EB95-D1DF-3935A1AE87EB}"/>
              </a:ext>
            </a:extLst>
          </p:cNvPr>
          <p:cNvSpPr txBox="1"/>
          <p:nvPr/>
        </p:nvSpPr>
        <p:spPr>
          <a:xfrm>
            <a:off x="4311726" y="1462088"/>
            <a:ext cx="2960342" cy="3970318"/>
          </a:xfrm>
          <a:prstGeom prst="rect">
            <a:avLst/>
          </a:prstGeom>
          <a:noFill/>
          <a:ln w="34925">
            <a:solidFill>
              <a:srgbClr val="FF33CC"/>
            </a:solidFill>
          </a:ln>
        </p:spPr>
        <p:txBody>
          <a:bodyPr wrap="square" rtlCol="0">
            <a:spAutoFit/>
          </a:bodyPr>
          <a:lstStyle/>
          <a:p>
            <a:pPr algn="ctr"/>
            <a:r>
              <a:rPr lang="en-GB">
                <a:latin typeface="D-DIN" panose="020B0504030202030204" pitchFamily="34" charset="0"/>
              </a:rPr>
              <a:t>Overwhelming response and feedback from parent/carer survey indicated a want and need for clearer end of year expectations for your children. </a:t>
            </a:r>
          </a:p>
          <a:p>
            <a:pPr algn="ctr"/>
            <a:endParaRPr lang="en-GB">
              <a:latin typeface="D-DIN" panose="020B0504030202030204" pitchFamily="34" charset="0"/>
            </a:endParaRPr>
          </a:p>
          <a:p>
            <a:pPr algn="ctr"/>
            <a:r>
              <a:rPr lang="en-GB">
                <a:latin typeface="D-DIN" panose="020B0504030202030204" pitchFamily="34" charset="0"/>
              </a:rPr>
              <a:t>Today, all families will receive the ‘End of Year Expectations’ booklet. We hope this will support you in knowing where how your child is progressing and how to support at home. </a:t>
            </a:r>
          </a:p>
        </p:txBody>
      </p:sp>
      <p:pic>
        <p:nvPicPr>
          <p:cNvPr id="6" name="Picture 5">
            <a:extLst>
              <a:ext uri="{FF2B5EF4-FFF2-40B4-BE49-F238E27FC236}">
                <a16:creationId xmlns:a16="http://schemas.microsoft.com/office/drawing/2014/main" id="{F16779CD-2B34-3BFB-D9D3-ABFBC9135F73}"/>
              </a:ext>
            </a:extLst>
          </p:cNvPr>
          <p:cNvPicPr>
            <a:picLocks noChangeAspect="1"/>
          </p:cNvPicPr>
          <p:nvPr/>
        </p:nvPicPr>
        <p:blipFill>
          <a:blip r:embed="rId2"/>
          <a:stretch>
            <a:fillRect/>
          </a:stretch>
        </p:blipFill>
        <p:spPr>
          <a:xfrm>
            <a:off x="656318" y="1462088"/>
            <a:ext cx="3382282" cy="4416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0AA759C6-B39F-053A-5D08-771BA24DA591}"/>
              </a:ext>
            </a:extLst>
          </p:cNvPr>
          <p:cNvPicPr>
            <a:picLocks noChangeAspect="1"/>
          </p:cNvPicPr>
          <p:nvPr/>
        </p:nvPicPr>
        <p:blipFill>
          <a:blip r:embed="rId3"/>
          <a:stretch>
            <a:fillRect/>
          </a:stretch>
        </p:blipFill>
        <p:spPr>
          <a:xfrm>
            <a:off x="7582618" y="136525"/>
            <a:ext cx="4405391" cy="37626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12770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1CAFA-AEA4-63DA-B164-5C60989FA1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FF52BC-86A6-90FD-B080-D91778E5B5F8}"/>
              </a:ext>
            </a:extLst>
          </p:cNvPr>
          <p:cNvSpPr>
            <a:spLocks noGrp="1"/>
          </p:cNvSpPr>
          <p:nvPr>
            <p:ph type="title"/>
          </p:nvPr>
        </p:nvSpPr>
        <p:spPr>
          <a:xfrm>
            <a:off x="123825" y="136525"/>
            <a:ext cx="10515600" cy="1325563"/>
          </a:xfrm>
        </p:spPr>
        <p:txBody>
          <a:bodyPr/>
          <a:lstStyle/>
          <a:p>
            <a:r>
              <a:rPr lang="en-GB">
                <a:latin typeface="D-DIN" panose="020B0504030202030204" pitchFamily="34" charset="0"/>
              </a:rPr>
              <a:t>How can school and home collaborate and work together?</a:t>
            </a:r>
          </a:p>
        </p:txBody>
      </p:sp>
      <p:sp>
        <p:nvSpPr>
          <p:cNvPr id="3" name="Footer Placeholder 2">
            <a:extLst>
              <a:ext uri="{FF2B5EF4-FFF2-40B4-BE49-F238E27FC236}">
                <a16:creationId xmlns:a16="http://schemas.microsoft.com/office/drawing/2014/main" id="{A4880CFE-CA22-AD76-65BD-92120015896A}"/>
              </a:ext>
            </a:extLst>
          </p:cNvPr>
          <p:cNvSpPr>
            <a:spLocks noGrp="1"/>
          </p:cNvSpPr>
          <p:nvPr>
            <p:ph type="ftr" sz="quarter" idx="11"/>
          </p:nvPr>
        </p:nvSpPr>
        <p:spPr/>
        <p:txBody>
          <a:bodyPr/>
          <a:lstStyle/>
          <a:p>
            <a:r>
              <a:rPr lang="en-GB"/>
              <a:t>.</a:t>
            </a:r>
          </a:p>
        </p:txBody>
      </p:sp>
      <p:sp>
        <p:nvSpPr>
          <p:cNvPr id="4" name="TextBox 3">
            <a:extLst>
              <a:ext uri="{FF2B5EF4-FFF2-40B4-BE49-F238E27FC236}">
                <a16:creationId xmlns:a16="http://schemas.microsoft.com/office/drawing/2014/main" id="{9BE12754-874A-7529-F78D-6DC935533757}"/>
              </a:ext>
            </a:extLst>
          </p:cNvPr>
          <p:cNvSpPr txBox="1"/>
          <p:nvPr/>
        </p:nvSpPr>
        <p:spPr>
          <a:xfrm>
            <a:off x="223157" y="1462088"/>
            <a:ext cx="10067472" cy="646331"/>
          </a:xfrm>
          <a:prstGeom prst="rect">
            <a:avLst/>
          </a:prstGeom>
          <a:ln w="38100"/>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r>
              <a:rPr lang="en-US" dirty="0"/>
              <a:t>Join our PSFA – Brindishe Friends Group – Over £30,000 raised last year which contributed to the hall acoustics and will fund the OPAL Playground initiative. </a:t>
            </a:r>
            <a:endParaRPr lang="en-GB" dirty="0"/>
          </a:p>
        </p:txBody>
      </p:sp>
      <p:sp>
        <p:nvSpPr>
          <p:cNvPr id="10" name="TextBox 9">
            <a:extLst>
              <a:ext uri="{FF2B5EF4-FFF2-40B4-BE49-F238E27FC236}">
                <a16:creationId xmlns:a16="http://schemas.microsoft.com/office/drawing/2014/main" id="{26C7B681-6BBC-EC75-9516-25D78D7D9B83}"/>
              </a:ext>
            </a:extLst>
          </p:cNvPr>
          <p:cNvSpPr txBox="1"/>
          <p:nvPr/>
        </p:nvSpPr>
        <p:spPr>
          <a:xfrm>
            <a:off x="223157" y="2245859"/>
            <a:ext cx="10067472" cy="646331"/>
          </a:xfrm>
          <a:prstGeom prst="rect">
            <a:avLst/>
          </a:prstGeom>
          <a:ln w="38100">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t>Trips and Visitors can be paid for online via Arbor – </a:t>
            </a:r>
            <a:r>
              <a:rPr lang="en-US" b="1" i="1"/>
              <a:t>without your contributions trips and enrichment opportunities cannot go ahead. </a:t>
            </a:r>
            <a:endParaRPr lang="en-GB" b="1" i="1"/>
          </a:p>
        </p:txBody>
      </p:sp>
      <p:sp>
        <p:nvSpPr>
          <p:cNvPr id="11" name="TextBox 10">
            <a:extLst>
              <a:ext uri="{FF2B5EF4-FFF2-40B4-BE49-F238E27FC236}">
                <a16:creationId xmlns:a16="http://schemas.microsoft.com/office/drawing/2014/main" id="{EC0650DE-B6DF-2FCC-21A2-41CA1375F5F6}"/>
              </a:ext>
            </a:extLst>
          </p:cNvPr>
          <p:cNvSpPr txBox="1"/>
          <p:nvPr/>
        </p:nvSpPr>
        <p:spPr>
          <a:xfrm>
            <a:off x="223157" y="3029630"/>
            <a:ext cx="10067472" cy="646331"/>
          </a:xfrm>
          <a:prstGeom prst="rect">
            <a:avLst/>
          </a:prstGeom>
          <a:ln w="38100">
            <a:solidFill>
              <a:srgbClr val="FF33CC"/>
            </a:solidFill>
          </a:ln>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r>
              <a:rPr lang="en-US" dirty="0"/>
              <a:t>We strive to communicate with you as much as possible and in a timely manner. Please remember that communication channels are via info-BM@brindisheschools.org.</a:t>
            </a:r>
            <a:endParaRPr lang="en-GB" dirty="0"/>
          </a:p>
        </p:txBody>
      </p:sp>
      <p:sp>
        <p:nvSpPr>
          <p:cNvPr id="12" name="TextBox 11">
            <a:extLst>
              <a:ext uri="{FF2B5EF4-FFF2-40B4-BE49-F238E27FC236}">
                <a16:creationId xmlns:a16="http://schemas.microsoft.com/office/drawing/2014/main" id="{EBC9E603-279A-0F92-A487-F290173F4A5A}"/>
              </a:ext>
            </a:extLst>
          </p:cNvPr>
          <p:cNvSpPr txBox="1"/>
          <p:nvPr/>
        </p:nvSpPr>
        <p:spPr>
          <a:xfrm>
            <a:off x="223157" y="3819311"/>
            <a:ext cx="10067472" cy="646331"/>
          </a:xfrm>
          <a:prstGeom prst="rect">
            <a:avLst/>
          </a:prstGeom>
          <a:ln w="38100">
            <a:solidFill>
              <a:srgbClr val="00B0F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t>Engage with Arbor and the school website as much as possible, especially when paying for clubs, trips and music. </a:t>
            </a:r>
            <a:endParaRPr lang="en-GB"/>
          </a:p>
        </p:txBody>
      </p:sp>
      <p:sp>
        <p:nvSpPr>
          <p:cNvPr id="13" name="TextBox 12">
            <a:extLst>
              <a:ext uri="{FF2B5EF4-FFF2-40B4-BE49-F238E27FC236}">
                <a16:creationId xmlns:a16="http://schemas.microsoft.com/office/drawing/2014/main" id="{A067C25C-C3D0-DAB3-E7AC-10AD91C7393D}"/>
              </a:ext>
            </a:extLst>
          </p:cNvPr>
          <p:cNvSpPr txBox="1"/>
          <p:nvPr/>
        </p:nvSpPr>
        <p:spPr>
          <a:xfrm>
            <a:off x="223157" y="4608992"/>
            <a:ext cx="10067472" cy="646331"/>
          </a:xfrm>
          <a:prstGeom prst="rect">
            <a:avLst/>
          </a:prstGeom>
          <a:ln w="38100">
            <a:solidFill>
              <a:srgbClr val="FF33CC"/>
            </a:solidFill>
          </a:ln>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r>
              <a:rPr lang="en-US" dirty="0"/>
              <a:t>We strive to communicate with you as much as possible and in a timely manner. Please remember that communication channels are via info-BM@brindisheschools.org.</a:t>
            </a:r>
            <a:endParaRPr lang="en-GB" dirty="0"/>
          </a:p>
        </p:txBody>
      </p:sp>
    </p:spTree>
    <p:extLst>
      <p:ext uri="{BB962C8B-B14F-4D97-AF65-F5344CB8AC3E}">
        <p14:creationId xmlns:p14="http://schemas.microsoft.com/office/powerpoint/2010/main" val="1349339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pic>
        <p:nvPicPr>
          <p:cNvPr id="7" name="Picture 6"/>
          <p:cNvPicPr>
            <a:picLocks noChangeAspect="1"/>
          </p:cNvPicPr>
          <p:nvPr/>
        </p:nvPicPr>
        <p:blipFill>
          <a:blip r:embed="rId3"/>
          <a:stretch>
            <a:fillRect/>
          </a:stretch>
        </p:blipFill>
        <p:spPr>
          <a:xfrm>
            <a:off x="0" y="81040"/>
            <a:ext cx="2780522" cy="1084930"/>
          </a:xfrm>
          <a:prstGeom prst="rect">
            <a:avLst/>
          </a:prstGeom>
        </p:spPr>
      </p:pic>
      <p:sp>
        <p:nvSpPr>
          <p:cNvPr id="4" name="Title 3"/>
          <p:cNvSpPr>
            <a:spLocks noGrp="1"/>
          </p:cNvSpPr>
          <p:nvPr>
            <p:ph type="ctrTitle"/>
          </p:nvPr>
        </p:nvSpPr>
        <p:spPr/>
        <p:txBody>
          <a:bodyPr/>
          <a:lstStyle/>
          <a:p>
            <a:r>
              <a:rPr lang="en-GB"/>
              <a:t>MEET THE YEAR GROUP TEAM</a:t>
            </a:r>
          </a:p>
        </p:txBody>
      </p:sp>
    </p:spTree>
    <p:extLst>
      <p:ext uri="{BB962C8B-B14F-4D97-AF65-F5344CB8AC3E}">
        <p14:creationId xmlns:p14="http://schemas.microsoft.com/office/powerpoint/2010/main" val="1894863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Meet the Team </a:t>
            </a:r>
          </a:p>
        </p:txBody>
      </p:sp>
      <p:pic>
        <p:nvPicPr>
          <p:cNvPr id="3" name="Picture 2">
            <a:extLst>
              <a:ext uri="{FF2B5EF4-FFF2-40B4-BE49-F238E27FC236}">
                <a16:creationId xmlns:a16="http://schemas.microsoft.com/office/drawing/2014/main" id="{DAD6BA21-0C7D-6146-A723-06FB0D47C6B3}"/>
              </a:ext>
            </a:extLst>
          </p:cNvPr>
          <p:cNvPicPr>
            <a:picLocks noChangeAspect="1"/>
          </p:cNvPicPr>
          <p:nvPr/>
        </p:nvPicPr>
        <p:blipFill>
          <a:blip r:embed="rId3"/>
          <a:stretch>
            <a:fillRect/>
          </a:stretch>
        </p:blipFill>
        <p:spPr>
          <a:xfrm>
            <a:off x="7084282" y="1204945"/>
            <a:ext cx="2497656" cy="2449623"/>
          </a:xfrm>
          <a:prstGeom prst="rect">
            <a:avLst/>
          </a:prstGeom>
          <a:ln>
            <a:solidFill>
              <a:schemeClr val="accent1"/>
            </a:solidFill>
          </a:ln>
        </p:spPr>
      </p:pic>
      <p:sp>
        <p:nvSpPr>
          <p:cNvPr id="4" name="TextBox 3">
            <a:extLst>
              <a:ext uri="{FF2B5EF4-FFF2-40B4-BE49-F238E27FC236}">
                <a16:creationId xmlns:a16="http://schemas.microsoft.com/office/drawing/2014/main" id="{398F6E64-76A4-C9B1-07E9-5F0667F7843D}"/>
              </a:ext>
            </a:extLst>
          </p:cNvPr>
          <p:cNvSpPr txBox="1"/>
          <p:nvPr/>
        </p:nvSpPr>
        <p:spPr>
          <a:xfrm>
            <a:off x="7501005" y="3704293"/>
            <a:ext cx="1664209" cy="369332"/>
          </a:xfrm>
          <a:prstGeom prst="rect">
            <a:avLst/>
          </a:prstGeom>
          <a:noFill/>
        </p:spPr>
        <p:txBody>
          <a:bodyPr wrap="square" rtlCol="0">
            <a:spAutoFit/>
          </a:bodyPr>
          <a:lstStyle/>
          <a:p>
            <a:pPr algn="ctr"/>
            <a:r>
              <a:rPr lang="en-GB"/>
              <a:t>Mr Dhuru</a:t>
            </a:r>
          </a:p>
        </p:txBody>
      </p:sp>
      <p:sp>
        <p:nvSpPr>
          <p:cNvPr id="9" name="TextBox 8">
            <a:extLst>
              <a:ext uri="{FF2B5EF4-FFF2-40B4-BE49-F238E27FC236}">
                <a16:creationId xmlns:a16="http://schemas.microsoft.com/office/drawing/2014/main" id="{A571A76A-AEF8-5F4B-465F-D3DFCB47681E}"/>
              </a:ext>
            </a:extLst>
          </p:cNvPr>
          <p:cNvSpPr txBox="1"/>
          <p:nvPr/>
        </p:nvSpPr>
        <p:spPr>
          <a:xfrm>
            <a:off x="7501006" y="865168"/>
            <a:ext cx="1664209" cy="369332"/>
          </a:xfrm>
          <a:prstGeom prst="rect">
            <a:avLst/>
          </a:prstGeom>
          <a:noFill/>
        </p:spPr>
        <p:txBody>
          <a:bodyPr wrap="square" rtlCol="0">
            <a:spAutoFit/>
          </a:bodyPr>
          <a:lstStyle/>
          <a:p>
            <a:pPr algn="ctr"/>
            <a:r>
              <a:rPr lang="en-GB" b="1"/>
              <a:t>Thunberg</a:t>
            </a:r>
          </a:p>
        </p:txBody>
      </p:sp>
      <p:sp>
        <p:nvSpPr>
          <p:cNvPr id="11" name="TextBox 10">
            <a:extLst>
              <a:ext uri="{FF2B5EF4-FFF2-40B4-BE49-F238E27FC236}">
                <a16:creationId xmlns:a16="http://schemas.microsoft.com/office/drawing/2014/main" id="{9BB31286-9206-F12D-B218-2DD3D9DE50B0}"/>
              </a:ext>
            </a:extLst>
          </p:cNvPr>
          <p:cNvSpPr txBox="1"/>
          <p:nvPr/>
        </p:nvSpPr>
        <p:spPr>
          <a:xfrm>
            <a:off x="7689812" y="5985013"/>
            <a:ext cx="1664209" cy="369332"/>
          </a:xfrm>
          <a:prstGeom prst="rect">
            <a:avLst/>
          </a:prstGeom>
          <a:noFill/>
        </p:spPr>
        <p:txBody>
          <a:bodyPr wrap="square" rtlCol="0">
            <a:spAutoFit/>
          </a:bodyPr>
          <a:lstStyle/>
          <a:p>
            <a:pPr algn="ctr"/>
            <a:r>
              <a:rPr lang="en-GB"/>
              <a:t>Miss Ashman</a:t>
            </a:r>
          </a:p>
        </p:txBody>
      </p:sp>
      <p:sp>
        <p:nvSpPr>
          <p:cNvPr id="13" name="TextBox 12">
            <a:extLst>
              <a:ext uri="{FF2B5EF4-FFF2-40B4-BE49-F238E27FC236}">
                <a16:creationId xmlns:a16="http://schemas.microsoft.com/office/drawing/2014/main" id="{996EE31A-4520-7160-BCA3-9B8620CD9180}"/>
              </a:ext>
            </a:extLst>
          </p:cNvPr>
          <p:cNvSpPr txBox="1"/>
          <p:nvPr/>
        </p:nvSpPr>
        <p:spPr>
          <a:xfrm>
            <a:off x="1935365" y="5985013"/>
            <a:ext cx="1664209" cy="369332"/>
          </a:xfrm>
          <a:prstGeom prst="rect">
            <a:avLst/>
          </a:prstGeom>
          <a:noFill/>
        </p:spPr>
        <p:txBody>
          <a:bodyPr wrap="square" rtlCol="0">
            <a:spAutoFit/>
          </a:bodyPr>
          <a:lstStyle/>
          <a:p>
            <a:pPr algn="ctr"/>
            <a:r>
              <a:rPr lang="en-GB"/>
              <a:t>Mrs Ayeni</a:t>
            </a:r>
          </a:p>
        </p:txBody>
      </p:sp>
      <p:sp>
        <p:nvSpPr>
          <p:cNvPr id="15" name="TextBox 14">
            <a:extLst>
              <a:ext uri="{FF2B5EF4-FFF2-40B4-BE49-F238E27FC236}">
                <a16:creationId xmlns:a16="http://schemas.microsoft.com/office/drawing/2014/main" id="{EBAE4907-C8D8-7C79-E064-8CCBF626470F}"/>
              </a:ext>
            </a:extLst>
          </p:cNvPr>
          <p:cNvSpPr txBox="1"/>
          <p:nvPr/>
        </p:nvSpPr>
        <p:spPr>
          <a:xfrm>
            <a:off x="2045998" y="859359"/>
            <a:ext cx="1664209" cy="369332"/>
          </a:xfrm>
          <a:prstGeom prst="rect">
            <a:avLst/>
          </a:prstGeom>
          <a:noFill/>
        </p:spPr>
        <p:txBody>
          <a:bodyPr wrap="square" rtlCol="0">
            <a:spAutoFit/>
          </a:bodyPr>
          <a:lstStyle/>
          <a:p>
            <a:pPr algn="ctr"/>
            <a:r>
              <a:rPr lang="en-GB" b="1"/>
              <a:t>Attenborough</a:t>
            </a:r>
          </a:p>
        </p:txBody>
      </p:sp>
      <p:sp>
        <p:nvSpPr>
          <p:cNvPr id="17" name="TextBox 16">
            <a:extLst>
              <a:ext uri="{FF2B5EF4-FFF2-40B4-BE49-F238E27FC236}">
                <a16:creationId xmlns:a16="http://schemas.microsoft.com/office/drawing/2014/main" id="{62D44723-EE47-1924-E57F-F9599FB5EDC5}"/>
              </a:ext>
            </a:extLst>
          </p:cNvPr>
          <p:cNvSpPr txBox="1"/>
          <p:nvPr/>
        </p:nvSpPr>
        <p:spPr>
          <a:xfrm>
            <a:off x="2045997" y="3676898"/>
            <a:ext cx="1664209" cy="369332"/>
          </a:xfrm>
          <a:prstGeom prst="rect">
            <a:avLst/>
          </a:prstGeom>
          <a:noFill/>
        </p:spPr>
        <p:txBody>
          <a:bodyPr wrap="square" rtlCol="0">
            <a:spAutoFit/>
          </a:bodyPr>
          <a:lstStyle/>
          <a:p>
            <a:pPr algn="ctr"/>
            <a:r>
              <a:rPr lang="en-GB"/>
              <a:t>Mr Jones</a:t>
            </a:r>
          </a:p>
        </p:txBody>
      </p:sp>
      <p:sp>
        <p:nvSpPr>
          <p:cNvPr id="19" name="TextBox 18">
            <a:extLst>
              <a:ext uri="{FF2B5EF4-FFF2-40B4-BE49-F238E27FC236}">
                <a16:creationId xmlns:a16="http://schemas.microsoft.com/office/drawing/2014/main" id="{9461DBB8-3F02-26CD-9EAD-BE8FB98A3A73}"/>
              </a:ext>
            </a:extLst>
          </p:cNvPr>
          <p:cNvSpPr txBox="1"/>
          <p:nvPr/>
        </p:nvSpPr>
        <p:spPr>
          <a:xfrm>
            <a:off x="4712576" y="5983003"/>
            <a:ext cx="1920728" cy="369332"/>
          </a:xfrm>
          <a:prstGeom prst="rect">
            <a:avLst/>
          </a:prstGeom>
          <a:noFill/>
        </p:spPr>
        <p:txBody>
          <a:bodyPr wrap="square" rtlCol="0">
            <a:spAutoFit/>
          </a:bodyPr>
          <a:lstStyle/>
          <a:p>
            <a:pPr algn="ctr"/>
            <a:r>
              <a:rPr lang="en-GB"/>
              <a:t>Mr </a:t>
            </a:r>
            <a:r>
              <a:rPr lang="en-GB" err="1"/>
              <a:t>Odusote</a:t>
            </a:r>
            <a:endParaRPr lang="en-GB"/>
          </a:p>
        </p:txBody>
      </p:sp>
      <p:pic>
        <p:nvPicPr>
          <p:cNvPr id="2" name="Picture 1" descr="A person in a blue dress&#10;&#10;Description automatically generated">
            <a:extLst>
              <a:ext uri="{FF2B5EF4-FFF2-40B4-BE49-F238E27FC236}">
                <a16:creationId xmlns:a16="http://schemas.microsoft.com/office/drawing/2014/main" id="{ADA94414-8A64-F190-52C5-FB6E4220F531}"/>
              </a:ext>
            </a:extLst>
          </p:cNvPr>
          <p:cNvPicPr>
            <a:picLocks noChangeAspect="1"/>
          </p:cNvPicPr>
          <p:nvPr/>
        </p:nvPicPr>
        <p:blipFill>
          <a:blip r:embed="rId4"/>
          <a:stretch>
            <a:fillRect/>
          </a:stretch>
        </p:blipFill>
        <p:spPr>
          <a:xfrm>
            <a:off x="2104609" y="4432684"/>
            <a:ext cx="1494965" cy="1467152"/>
          </a:xfrm>
          <a:prstGeom prst="rect">
            <a:avLst/>
          </a:prstGeom>
          <a:ln>
            <a:solidFill>
              <a:schemeClr val="accent1"/>
            </a:solidFill>
          </a:ln>
        </p:spPr>
      </p:pic>
      <p:pic>
        <p:nvPicPr>
          <p:cNvPr id="10" name="Picture 9">
            <a:extLst>
              <a:ext uri="{FF2B5EF4-FFF2-40B4-BE49-F238E27FC236}">
                <a16:creationId xmlns:a16="http://schemas.microsoft.com/office/drawing/2014/main" id="{A6785EF0-BF69-6EEB-5FBC-E833C68B2A35}"/>
              </a:ext>
            </a:extLst>
          </p:cNvPr>
          <p:cNvPicPr>
            <a:picLocks noChangeAspect="1"/>
          </p:cNvPicPr>
          <p:nvPr/>
        </p:nvPicPr>
        <p:blipFill>
          <a:blip r:embed="rId5"/>
          <a:stretch>
            <a:fillRect/>
          </a:stretch>
        </p:blipFill>
        <p:spPr>
          <a:xfrm>
            <a:off x="7746305" y="4369837"/>
            <a:ext cx="1551225" cy="1592846"/>
          </a:xfrm>
          <a:prstGeom prst="rect">
            <a:avLst/>
          </a:prstGeom>
          <a:ln>
            <a:solidFill>
              <a:schemeClr val="accent1"/>
            </a:solidFill>
          </a:ln>
        </p:spPr>
      </p:pic>
      <p:pic>
        <p:nvPicPr>
          <p:cNvPr id="14" name="Picture 13">
            <a:extLst>
              <a:ext uri="{FF2B5EF4-FFF2-40B4-BE49-F238E27FC236}">
                <a16:creationId xmlns:a16="http://schemas.microsoft.com/office/drawing/2014/main" id="{02E3920E-6099-941E-BA74-B19B0C425BAA}"/>
              </a:ext>
            </a:extLst>
          </p:cNvPr>
          <p:cNvPicPr>
            <a:picLocks noChangeAspect="1"/>
          </p:cNvPicPr>
          <p:nvPr/>
        </p:nvPicPr>
        <p:blipFill>
          <a:blip r:embed="rId6"/>
          <a:stretch>
            <a:fillRect/>
          </a:stretch>
        </p:blipFill>
        <p:spPr>
          <a:xfrm>
            <a:off x="1629274" y="1222890"/>
            <a:ext cx="2497656" cy="2360446"/>
          </a:xfrm>
          <a:prstGeom prst="rect">
            <a:avLst/>
          </a:prstGeom>
          <a:ln>
            <a:solidFill>
              <a:schemeClr val="accent1"/>
            </a:solidFill>
          </a:ln>
        </p:spPr>
      </p:pic>
      <p:pic>
        <p:nvPicPr>
          <p:cNvPr id="7" name="Picture 6">
            <a:extLst>
              <a:ext uri="{FF2B5EF4-FFF2-40B4-BE49-F238E27FC236}">
                <a16:creationId xmlns:a16="http://schemas.microsoft.com/office/drawing/2014/main" id="{4E6AF424-2562-43D1-6C81-2421112AE99E}"/>
              </a:ext>
            </a:extLst>
          </p:cNvPr>
          <p:cNvPicPr>
            <a:picLocks noChangeAspect="1"/>
          </p:cNvPicPr>
          <p:nvPr/>
        </p:nvPicPr>
        <p:blipFill>
          <a:blip r:embed="rId7"/>
          <a:stretch>
            <a:fillRect/>
          </a:stretch>
        </p:blipFill>
        <p:spPr>
          <a:xfrm>
            <a:off x="4966653" y="4370705"/>
            <a:ext cx="1415415" cy="1469390"/>
          </a:xfrm>
          <a:prstGeom prst="rect">
            <a:avLst/>
          </a:prstGeom>
        </p:spPr>
      </p:pic>
    </p:spTree>
    <p:extLst>
      <p:ext uri="{BB962C8B-B14F-4D97-AF65-F5344CB8AC3E}">
        <p14:creationId xmlns:p14="http://schemas.microsoft.com/office/powerpoint/2010/main" val="2417435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Yearly Overview</a:t>
            </a:r>
          </a:p>
        </p:txBody>
      </p:sp>
      <p:pic>
        <p:nvPicPr>
          <p:cNvPr id="4" name="Picture 3">
            <a:extLst>
              <a:ext uri="{FF2B5EF4-FFF2-40B4-BE49-F238E27FC236}">
                <a16:creationId xmlns:a16="http://schemas.microsoft.com/office/drawing/2014/main" id="{6EB10597-1C3A-F109-7403-5663168C5239}"/>
              </a:ext>
            </a:extLst>
          </p:cNvPr>
          <p:cNvPicPr>
            <a:picLocks noChangeAspect="1"/>
          </p:cNvPicPr>
          <p:nvPr/>
        </p:nvPicPr>
        <p:blipFill>
          <a:blip r:embed="rId3"/>
          <a:stretch>
            <a:fillRect/>
          </a:stretch>
        </p:blipFill>
        <p:spPr>
          <a:xfrm>
            <a:off x="1747645" y="852731"/>
            <a:ext cx="8696710" cy="5091164"/>
          </a:xfrm>
          <a:prstGeom prst="rect">
            <a:avLst/>
          </a:prstGeom>
        </p:spPr>
      </p:pic>
    </p:spTree>
    <p:extLst>
      <p:ext uri="{BB962C8B-B14F-4D97-AF65-F5344CB8AC3E}">
        <p14:creationId xmlns:p14="http://schemas.microsoft.com/office/powerpoint/2010/main" val="3908167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615553"/>
          </a:xfrm>
          <a:prstGeom prst="rect">
            <a:avLst/>
          </a:prstGeom>
          <a:noFill/>
        </p:spPr>
        <p:txBody>
          <a:bodyPr wrap="square" rtlCol="0">
            <a:spAutoFit/>
          </a:bodyPr>
          <a:lstStyle/>
          <a:p>
            <a:r>
              <a:rPr lang="en-GB" sz="3400">
                <a:latin typeface="D-DIN" panose="020B0504030202030204" pitchFamily="34" charset="0"/>
              </a:rPr>
              <a:t>Autumn Term Overview</a:t>
            </a:r>
          </a:p>
        </p:txBody>
      </p:sp>
      <p:sp>
        <p:nvSpPr>
          <p:cNvPr id="2" name="TextBox 1"/>
          <p:cNvSpPr txBox="1"/>
          <p:nvPr/>
        </p:nvSpPr>
        <p:spPr>
          <a:xfrm>
            <a:off x="178552" y="596098"/>
            <a:ext cx="11759148" cy="6632585"/>
          </a:xfrm>
          <a:prstGeom prst="rect">
            <a:avLst/>
          </a:prstGeom>
          <a:noFill/>
        </p:spPr>
        <p:txBody>
          <a:bodyPr wrap="square" rtlCol="0">
            <a:spAutoFit/>
          </a:bodyPr>
          <a:lstStyle/>
          <a:p>
            <a:r>
              <a:rPr lang="en-GB" b="1" u="sng">
                <a:latin typeface="D-DIN" panose="020B0504030202030204" pitchFamily="34" charset="0"/>
                <a:ea typeface="Times New Roman" panose="02020603050405020304" pitchFamily="18" charset="0"/>
              </a:rPr>
              <a:t>Literacy</a:t>
            </a:r>
            <a:endParaRPr lang="en-GB">
              <a:latin typeface="Times New Roman" panose="02020603050405020304" pitchFamily="18" charset="0"/>
              <a:ea typeface="Times New Roman" panose="02020603050405020304" pitchFamily="18" charset="0"/>
            </a:endParaRPr>
          </a:p>
          <a:p>
            <a:r>
              <a:rPr lang="en-US" sz="1700"/>
              <a:t>We will begin the year by </a:t>
            </a:r>
            <a:r>
              <a:rPr lang="en-US" sz="1700" err="1"/>
              <a:t>analysing</a:t>
            </a:r>
            <a:r>
              <a:rPr lang="en-US" sz="1700"/>
              <a:t> and writing a cinquain </a:t>
            </a:r>
            <a:r>
              <a:rPr lang="en-US" sz="1700">
                <a:solidFill>
                  <a:srgbClr val="FF0000"/>
                </a:solidFill>
              </a:rPr>
              <a:t>poems. </a:t>
            </a:r>
            <a:r>
              <a:rPr lang="en-US" sz="1700"/>
              <a:t>Following this, the children will explore descriptive and emotive vocabulary to produce an engaging </a:t>
            </a:r>
            <a:r>
              <a:rPr lang="en-US" sz="1700">
                <a:solidFill>
                  <a:srgbClr val="FF0000"/>
                </a:solidFill>
              </a:rPr>
              <a:t>narrative </a:t>
            </a:r>
            <a:r>
              <a:rPr lang="en-US" sz="1700"/>
              <a:t>full of suspense based on our class book Escape from Pompeii by Christina Balit. Their focus will be the </a:t>
            </a:r>
            <a:r>
              <a:rPr lang="en-US" sz="1700">
                <a:solidFill>
                  <a:srgbClr val="FF0000"/>
                </a:solidFill>
              </a:rPr>
              <a:t>setting and character description</a:t>
            </a:r>
            <a:r>
              <a:rPr lang="en-US" sz="1700"/>
              <a:t>.  </a:t>
            </a:r>
          </a:p>
          <a:p>
            <a:r>
              <a:rPr lang="en-GB" b="1" u="sng">
                <a:latin typeface="D-DIN" panose="020B0504030202030204" pitchFamily="34" charset="0"/>
                <a:ea typeface="Times New Roman" panose="02020603050405020304" pitchFamily="18" charset="0"/>
              </a:rPr>
              <a:t>Maths -</a:t>
            </a:r>
            <a:r>
              <a:rPr lang="en-GB" b="1">
                <a:latin typeface="D-DIN" panose="020B0504030202030204" pitchFamily="34" charset="0"/>
                <a:ea typeface="Times New Roman" panose="02020603050405020304" pitchFamily="18" charset="0"/>
              </a:rPr>
              <a:t> </a:t>
            </a:r>
            <a:r>
              <a:rPr lang="en-GB" sz="1700">
                <a:latin typeface="D-DIN" panose="020B0504030202030204" pitchFamily="34" charset="0"/>
                <a:ea typeface="Times New Roman" panose="02020603050405020304" pitchFamily="18" charset="0"/>
              </a:rPr>
              <a:t>We will begin </a:t>
            </a:r>
            <a:r>
              <a:rPr lang="en-GB" sz="1700">
                <a:solidFill>
                  <a:srgbClr val="FF0000"/>
                </a:solidFill>
                <a:latin typeface="D-DIN" panose="020B0504030202030204" pitchFamily="34" charset="0"/>
                <a:ea typeface="Times New Roman" panose="02020603050405020304" pitchFamily="18" charset="0"/>
              </a:rPr>
              <a:t>with place value </a:t>
            </a:r>
            <a:r>
              <a:rPr lang="en-GB" sz="1700">
                <a:latin typeface="D-DIN" panose="020B0504030202030204" pitchFamily="34" charset="0"/>
                <a:ea typeface="Times New Roman" panose="02020603050405020304" pitchFamily="18" charset="0"/>
              </a:rPr>
              <a:t>- </a:t>
            </a:r>
            <a:r>
              <a:rPr lang="en-GB" sz="1700"/>
              <a:t>we will be reviewing place value of three digits numbers before moving onto numbers up to 10,000. We will complete a unit on </a:t>
            </a:r>
            <a:r>
              <a:rPr lang="en-GB" sz="1700">
                <a:solidFill>
                  <a:srgbClr val="FF0000"/>
                </a:solidFill>
              </a:rPr>
              <a:t>addition and subtraction of four-digit numbers </a:t>
            </a:r>
            <a:r>
              <a:rPr lang="en-GB" sz="1700"/>
              <a:t>using mental strategies along with the formal written method, including exchanges.  As well as this, we will be consolidating previous </a:t>
            </a:r>
            <a:r>
              <a:rPr lang="en-GB" sz="1700">
                <a:solidFill>
                  <a:srgbClr val="FF0000"/>
                </a:solidFill>
              </a:rPr>
              <a:t>times table learning </a:t>
            </a:r>
            <a:r>
              <a:rPr lang="en-GB" sz="1700"/>
              <a:t>(5, 10, 2, 4 and 8). Please practise these at home when you get the chance.</a:t>
            </a:r>
          </a:p>
          <a:p>
            <a:r>
              <a:rPr lang="en-US" b="1" u="sng">
                <a:solidFill>
                  <a:srgbClr val="000000"/>
                </a:solidFill>
                <a:latin typeface="D-DIN" panose="020B0504030202030204" pitchFamily="34" charset="0"/>
                <a:ea typeface="Times New Roman" panose="02020603050405020304" pitchFamily="18" charset="0"/>
                <a:cs typeface="Arial" panose="020B0604020202020204" pitchFamily="34" charset="0"/>
              </a:rPr>
              <a:t>Science</a:t>
            </a:r>
            <a:r>
              <a:rPr lang="en-US" b="1">
                <a:solidFill>
                  <a:srgbClr val="000000"/>
                </a:solidFill>
                <a:latin typeface="D-DIN" panose="020B0504030202030204" pitchFamily="34" charset="0"/>
                <a:ea typeface="Times New Roman" panose="02020603050405020304" pitchFamily="18" charset="0"/>
                <a:cs typeface="Arial" panose="020B0604020202020204" pitchFamily="34" charset="0"/>
              </a:rPr>
              <a:t> –</a:t>
            </a:r>
            <a:r>
              <a:rPr lang="en-GB" b="1">
                <a:solidFill>
                  <a:srgbClr val="000000"/>
                </a:solidFill>
                <a:latin typeface="D-DIN" panose="020B0504030202030204" pitchFamily="34" charset="0"/>
                <a:ea typeface="Times New Roman" panose="02020603050405020304" pitchFamily="18" charset="0"/>
                <a:cs typeface="Arial" panose="020B0604020202020204" pitchFamily="34" charset="0"/>
              </a:rPr>
              <a:t> </a:t>
            </a:r>
            <a:r>
              <a:rPr lang="en-GB" sz="1700" b="1">
                <a:solidFill>
                  <a:srgbClr val="000000"/>
                </a:solidFill>
                <a:latin typeface="D-DIN" panose="020B0504030202030204" pitchFamily="34" charset="0"/>
                <a:ea typeface="Times New Roman" panose="02020603050405020304" pitchFamily="18" charset="0"/>
                <a:cs typeface="Arial" panose="020B0604020202020204" pitchFamily="34" charset="0"/>
              </a:rPr>
              <a:t>W</a:t>
            </a:r>
            <a:r>
              <a:rPr lang="en-GB" sz="1700"/>
              <a:t>e will be learning </a:t>
            </a:r>
            <a:r>
              <a:rPr lang="en-GB" sz="1700">
                <a:solidFill>
                  <a:srgbClr val="FF0000"/>
                </a:solidFill>
              </a:rPr>
              <a:t>about states of matter. </a:t>
            </a:r>
            <a:r>
              <a:rPr lang="en-GB" sz="1700"/>
              <a:t>The children will </a:t>
            </a:r>
            <a:r>
              <a:rPr lang="en-GB" sz="1700">
                <a:solidFill>
                  <a:srgbClr val="FF0000"/>
                </a:solidFill>
              </a:rPr>
              <a:t>learn to identify solids, liquids and gases</a:t>
            </a:r>
            <a:r>
              <a:rPr lang="en-GB" sz="1700"/>
              <a:t>, they will plan and carry out fair tests and record their findings in a variety of ways. </a:t>
            </a:r>
          </a:p>
          <a:p>
            <a:r>
              <a:rPr lang="en-US" b="1" u="sng">
                <a:latin typeface="D-DIN" panose="020B0504030202030204" pitchFamily="34" charset="0"/>
                <a:ea typeface="Times New Roman" panose="02020603050405020304" pitchFamily="18" charset="0"/>
                <a:cs typeface="Arial" panose="020B0604020202020204" pitchFamily="34" charset="0"/>
              </a:rPr>
              <a:t>Art</a:t>
            </a:r>
            <a:r>
              <a:rPr lang="en-US">
                <a:latin typeface="D-DIN" panose="020B0504030202030204" pitchFamily="34" charset="0"/>
                <a:ea typeface="Times New Roman" panose="02020603050405020304" pitchFamily="18" charset="0"/>
                <a:cs typeface="Arial" panose="020B0604020202020204" pitchFamily="34" charset="0"/>
              </a:rPr>
              <a:t>- </a:t>
            </a:r>
            <a:r>
              <a:rPr lang="en-US" sz="1700">
                <a:latin typeface="D-DIN" panose="020B0504030202030204" pitchFamily="34" charset="0"/>
                <a:ea typeface="Times New Roman" panose="02020603050405020304" pitchFamily="18" charset="0"/>
                <a:cs typeface="Arial" panose="020B0604020202020204" pitchFamily="34" charset="0"/>
              </a:rPr>
              <a:t>Our </a:t>
            </a:r>
            <a:r>
              <a:rPr lang="en-US" sz="1700"/>
              <a:t>focus is </a:t>
            </a:r>
            <a:r>
              <a:rPr lang="en-US" sz="1700">
                <a:solidFill>
                  <a:srgbClr val="FF0000"/>
                </a:solidFill>
              </a:rPr>
              <a:t>storytelling through drawing</a:t>
            </a:r>
            <a:r>
              <a:rPr lang="en-US" sz="1700"/>
              <a:t>. We will be inspired by the poem of Jabberwocky and explore how images tell tales.</a:t>
            </a:r>
          </a:p>
          <a:p>
            <a:r>
              <a:rPr lang="en-US" b="1" u="sng">
                <a:solidFill>
                  <a:srgbClr val="000000"/>
                </a:solidFill>
                <a:latin typeface="D-DIN" panose="020B0504030202030204" pitchFamily="34" charset="0"/>
                <a:ea typeface="Times New Roman" panose="02020603050405020304" pitchFamily="18" charset="0"/>
                <a:cs typeface="Arial" panose="020B0604020202020204" pitchFamily="34" charset="0"/>
              </a:rPr>
              <a:t>History</a:t>
            </a:r>
            <a:r>
              <a:rPr lang="en-US" b="1">
                <a:solidFill>
                  <a:srgbClr val="000000"/>
                </a:solidFill>
                <a:latin typeface="D-DIN" panose="020B0504030202030204" pitchFamily="34" charset="0"/>
                <a:ea typeface="Times New Roman" panose="02020603050405020304" pitchFamily="18" charset="0"/>
                <a:cs typeface="Arial" panose="020B0604020202020204" pitchFamily="34" charset="0"/>
              </a:rPr>
              <a:t> – </a:t>
            </a:r>
            <a:r>
              <a:rPr lang="en-US" sz="1700">
                <a:solidFill>
                  <a:srgbClr val="000000"/>
                </a:solidFill>
                <a:latin typeface="D-DIN" panose="020B0504030202030204" pitchFamily="34" charset="0"/>
                <a:ea typeface="Times New Roman" panose="02020603050405020304" pitchFamily="18" charset="0"/>
                <a:cs typeface="Arial" panose="020B0604020202020204" pitchFamily="34" charset="0"/>
              </a:rPr>
              <a:t>We will be studying </a:t>
            </a:r>
            <a:r>
              <a:rPr lang="en-GB" sz="1700"/>
              <a:t>our topic of </a:t>
            </a:r>
            <a:r>
              <a:rPr lang="en-GB" sz="1700">
                <a:solidFill>
                  <a:srgbClr val="FF0000"/>
                </a:solidFill>
              </a:rPr>
              <a:t>Invaders and Settlers </a:t>
            </a:r>
            <a:r>
              <a:rPr lang="en-GB" sz="1700"/>
              <a:t>starting with the </a:t>
            </a:r>
            <a:r>
              <a:rPr lang="en-GB" sz="1700">
                <a:solidFill>
                  <a:srgbClr val="FF0000"/>
                </a:solidFill>
              </a:rPr>
              <a:t>Romans</a:t>
            </a:r>
            <a:r>
              <a:rPr lang="en-GB" sz="1700"/>
              <a:t>. We will explore how the Roman Empire expanded into Britain. We will discuss the power of the Roman army. How Rome impacted on daily life in Britain.</a:t>
            </a:r>
          </a:p>
          <a:p>
            <a:r>
              <a:rPr lang="en-US" b="1" u="sng">
                <a:solidFill>
                  <a:srgbClr val="000000"/>
                </a:solidFill>
                <a:latin typeface="D-DIN" panose="020B0504030202030204" pitchFamily="34" charset="0"/>
                <a:ea typeface="Times New Roman" panose="02020603050405020304" pitchFamily="18" charset="0"/>
                <a:cs typeface="Arial" panose="020B0604020202020204" pitchFamily="34" charset="0"/>
              </a:rPr>
              <a:t>RE – </a:t>
            </a:r>
            <a:r>
              <a:rPr lang="en-US" sz="1700" b="1" u="sng">
                <a:solidFill>
                  <a:srgbClr val="000000"/>
                </a:solidFill>
                <a:latin typeface="D-DIN" panose="020B0504030202030204" pitchFamily="34" charset="0"/>
                <a:ea typeface="Times New Roman" panose="02020603050405020304" pitchFamily="18" charset="0"/>
                <a:cs typeface="Arial" panose="020B0604020202020204" pitchFamily="34" charset="0"/>
              </a:rPr>
              <a:t>O</a:t>
            </a:r>
            <a:r>
              <a:rPr lang="en-US" sz="1700"/>
              <a:t>ur topic is </a:t>
            </a:r>
            <a:r>
              <a:rPr lang="en-US" sz="1700">
                <a:solidFill>
                  <a:srgbClr val="FF0000"/>
                </a:solidFill>
              </a:rPr>
              <a:t>Judaism – Shabbat</a:t>
            </a:r>
            <a:r>
              <a:rPr lang="en-US" sz="1700"/>
              <a:t>. We will be looking for answers to questions such as: Why is Shabbat important to Jews? </a:t>
            </a:r>
            <a:endParaRPr lang="en-GB" sz="1700"/>
          </a:p>
          <a:p>
            <a:r>
              <a:rPr lang="en-US" b="1" u="sng">
                <a:solidFill>
                  <a:srgbClr val="000000"/>
                </a:solidFill>
                <a:latin typeface="D-DIN" panose="020B0504030202030204" pitchFamily="34" charset="0"/>
                <a:ea typeface="Times New Roman" panose="02020603050405020304" pitchFamily="18" charset="0"/>
                <a:cs typeface="Arial" panose="020B0604020202020204" pitchFamily="34" charset="0"/>
              </a:rPr>
              <a:t>Computing –</a:t>
            </a:r>
            <a:r>
              <a:rPr lang="en-US">
                <a:solidFill>
                  <a:srgbClr val="000000"/>
                </a:solidFill>
                <a:latin typeface="D-DIN" panose="020B0504030202030204" pitchFamily="34" charset="0"/>
                <a:ea typeface="Times New Roman" panose="02020603050405020304" pitchFamily="18" charset="0"/>
                <a:cs typeface="Arial" panose="020B0604020202020204" pitchFamily="34" charset="0"/>
              </a:rPr>
              <a:t>    </a:t>
            </a:r>
            <a:r>
              <a:rPr lang="en-US" sz="1700">
                <a:solidFill>
                  <a:srgbClr val="000000"/>
                </a:solidFill>
                <a:latin typeface="D-DIN" panose="020B0504030202030204" pitchFamily="34" charset="0"/>
                <a:ea typeface="Times New Roman" panose="02020603050405020304" pitchFamily="18" charset="0"/>
                <a:cs typeface="Arial" panose="020B0604020202020204" pitchFamily="34" charset="0"/>
              </a:rPr>
              <a:t>The </a:t>
            </a:r>
            <a:r>
              <a:rPr lang="en-US" sz="1700">
                <a:solidFill>
                  <a:srgbClr val="FF0000"/>
                </a:solidFill>
                <a:latin typeface="D-DIN" panose="020B0504030202030204" pitchFamily="34" charset="0"/>
                <a:ea typeface="Times New Roman" panose="02020603050405020304" pitchFamily="18" charset="0"/>
                <a:cs typeface="Arial" panose="020B0604020202020204" pitchFamily="34" charset="0"/>
              </a:rPr>
              <a:t>Internet i</a:t>
            </a:r>
            <a:r>
              <a:rPr lang="en-US" sz="1700">
                <a:solidFill>
                  <a:srgbClr val="000000"/>
                </a:solidFill>
                <a:latin typeface="D-DIN" panose="020B0504030202030204" pitchFamily="34" charset="0"/>
                <a:ea typeface="Times New Roman" panose="02020603050405020304" pitchFamily="18" charset="0"/>
                <a:cs typeface="Arial" panose="020B0604020202020204" pitchFamily="34" charset="0"/>
              </a:rPr>
              <a:t>s the focus of study. </a:t>
            </a:r>
            <a:r>
              <a:rPr lang="en-US" sz="1700"/>
              <a:t>Children will explore how the internet lets us view the World Wide Web and </a:t>
            </a:r>
            <a:r>
              <a:rPr lang="en-US" sz="1700" err="1"/>
              <a:t>recognise</a:t>
            </a:r>
            <a:r>
              <a:rPr lang="en-US" sz="1700"/>
              <a:t> that the World Wide Web is part of the internet which contains websites and web pages</a:t>
            </a:r>
          </a:p>
          <a:p>
            <a:r>
              <a:rPr lang="en-US" b="1" u="sng">
                <a:solidFill>
                  <a:srgbClr val="000000"/>
                </a:solidFill>
                <a:latin typeface="D-DIN" panose="020B0504030202030204" pitchFamily="34" charset="0"/>
                <a:ea typeface="Times New Roman" panose="02020603050405020304" pitchFamily="18" charset="0"/>
                <a:cs typeface="Arial" panose="020B0604020202020204" pitchFamily="34" charset="0"/>
              </a:rPr>
              <a:t>Music</a:t>
            </a:r>
            <a:r>
              <a:rPr lang="en-US">
                <a:solidFill>
                  <a:srgbClr val="000000"/>
                </a:solidFill>
                <a:latin typeface="D-DIN" panose="020B0504030202030204" pitchFamily="34" charset="0"/>
                <a:ea typeface="Times New Roman" panose="02020603050405020304" pitchFamily="18" charset="0"/>
                <a:cs typeface="Arial" panose="020B0604020202020204" pitchFamily="34" charset="0"/>
              </a:rPr>
              <a:t> – </a:t>
            </a:r>
            <a:r>
              <a:rPr lang="en-US" sz="1700">
                <a:solidFill>
                  <a:srgbClr val="000000"/>
                </a:solidFill>
                <a:latin typeface="D-DIN" panose="020B0504030202030204" pitchFamily="34" charset="0"/>
                <a:ea typeface="Times New Roman" panose="02020603050405020304" pitchFamily="18" charset="0"/>
                <a:cs typeface="Arial" panose="020B0604020202020204" pitchFamily="34" charset="0"/>
              </a:rPr>
              <a:t>We </a:t>
            </a:r>
            <a:r>
              <a:rPr lang="en-US" sz="1700"/>
              <a:t>will be completing a unit based around </a:t>
            </a:r>
            <a:r>
              <a:rPr lang="en-US" sz="1700">
                <a:solidFill>
                  <a:srgbClr val="FF0000"/>
                </a:solidFill>
              </a:rPr>
              <a:t>Mamma Mia by Abba. </a:t>
            </a:r>
            <a:r>
              <a:rPr lang="en-US" sz="1700"/>
              <a:t>Children will be listening and appraising this song as well as others by Abba. They will sing, play the glockenspiel and perform to each other. </a:t>
            </a:r>
            <a:endParaRPr lang="en-GB" sz="1700">
              <a:latin typeface="Times New Roman" panose="02020603050405020304" pitchFamily="18" charset="0"/>
              <a:ea typeface="Times New Roman" panose="02020603050405020304" pitchFamily="18" charset="0"/>
            </a:endParaRPr>
          </a:p>
          <a:p>
            <a:r>
              <a:rPr lang="en-US" b="1" u="sng">
                <a:solidFill>
                  <a:srgbClr val="000000"/>
                </a:solidFill>
                <a:latin typeface="D-DIN" panose="020B0504030202030204" pitchFamily="34" charset="0"/>
                <a:ea typeface="Times New Roman" panose="02020603050405020304" pitchFamily="18" charset="0"/>
                <a:cs typeface="Arial" panose="020B0604020202020204" pitchFamily="34" charset="0"/>
              </a:rPr>
              <a:t>P.E.</a:t>
            </a:r>
            <a:r>
              <a:rPr lang="en-US">
                <a:solidFill>
                  <a:srgbClr val="000000"/>
                </a:solidFill>
                <a:latin typeface="D-DIN" panose="020B0504030202030204" pitchFamily="34" charset="0"/>
                <a:ea typeface="Times New Roman" panose="02020603050405020304" pitchFamily="18" charset="0"/>
                <a:cs typeface="Arial" panose="020B0604020202020204" pitchFamily="34" charset="0"/>
              </a:rPr>
              <a:t> – </a:t>
            </a:r>
            <a:r>
              <a:rPr lang="en-US" sz="1700">
                <a:solidFill>
                  <a:srgbClr val="000000"/>
                </a:solidFill>
                <a:latin typeface="D-DIN" panose="020B0504030202030204" pitchFamily="34" charset="0"/>
                <a:ea typeface="Times New Roman" panose="02020603050405020304" pitchFamily="18" charset="0"/>
                <a:cs typeface="Arial" panose="020B0604020202020204" pitchFamily="34" charset="0"/>
              </a:rPr>
              <a:t>This half term we will be </a:t>
            </a:r>
            <a:r>
              <a:rPr lang="en-US" sz="1700">
                <a:solidFill>
                  <a:srgbClr val="FF0000"/>
                </a:solidFill>
                <a:latin typeface="D-DIN" panose="020B0504030202030204" pitchFamily="34" charset="0"/>
                <a:ea typeface="Times New Roman" panose="02020603050405020304" pitchFamily="18" charset="0"/>
                <a:cs typeface="Arial" panose="020B0604020202020204" pitchFamily="34" charset="0"/>
              </a:rPr>
              <a:t>playing tri-golf and personal fitness</a:t>
            </a:r>
            <a:r>
              <a:rPr lang="en-US" sz="1700">
                <a:solidFill>
                  <a:srgbClr val="000000"/>
                </a:solidFill>
                <a:latin typeface="D-DIN" panose="020B0504030202030204" pitchFamily="34" charset="0"/>
                <a:ea typeface="Times New Roman" panose="02020603050405020304" pitchFamily="18" charset="0"/>
                <a:cs typeface="Arial" panose="020B0604020202020204" pitchFamily="34" charset="0"/>
              </a:rPr>
              <a:t>.</a:t>
            </a:r>
            <a:endParaRPr lang="en-GB" sz="1700">
              <a:latin typeface="Times New Roman" panose="02020603050405020304" pitchFamily="18" charset="0"/>
              <a:ea typeface="Times New Roman" panose="02020603050405020304" pitchFamily="18" charset="0"/>
            </a:endParaRPr>
          </a:p>
          <a:p>
            <a:r>
              <a:rPr lang="en-US" b="1" u="sng">
                <a:latin typeface="D-DIN" panose="020B0504030202030204" pitchFamily="34" charset="0"/>
                <a:ea typeface="Times New Roman" panose="02020603050405020304" pitchFamily="18" charset="0"/>
                <a:cs typeface="Arial" panose="020B0604020202020204" pitchFamily="34" charset="0"/>
              </a:rPr>
              <a:t>Spanish</a:t>
            </a:r>
            <a:r>
              <a:rPr lang="en-US" b="1" u="sng">
                <a:solidFill>
                  <a:srgbClr val="002060"/>
                </a:solidFill>
                <a:latin typeface="D-DIN" panose="020B0504030202030204" pitchFamily="34" charset="0"/>
                <a:ea typeface="Times New Roman" panose="02020603050405020304" pitchFamily="18" charset="0"/>
                <a:cs typeface="Arial" panose="020B0604020202020204" pitchFamily="34" charset="0"/>
              </a:rPr>
              <a:t>: </a:t>
            </a:r>
            <a:r>
              <a:rPr lang="en-US" sz="1700"/>
              <a:t>We will be revising old vocabulary and learning new </a:t>
            </a:r>
            <a:r>
              <a:rPr lang="en-US" sz="1700">
                <a:solidFill>
                  <a:srgbClr val="FF0000"/>
                </a:solidFill>
              </a:rPr>
              <a:t>vocabulary to describe our classroom and objects in it</a:t>
            </a:r>
            <a:r>
              <a:rPr lang="en-US" sz="1700"/>
              <a:t>.</a:t>
            </a:r>
            <a:endParaRPr lang="en-GB" sz="1700"/>
          </a:p>
          <a:p>
            <a:r>
              <a:rPr lang="en-US" u="sng"/>
              <a:t> PHSME: </a:t>
            </a:r>
            <a:r>
              <a:rPr lang="en-US" sz="1700">
                <a:solidFill>
                  <a:srgbClr val="FF0000"/>
                </a:solidFill>
              </a:rPr>
              <a:t>This half-term our focus is relationships</a:t>
            </a:r>
            <a:r>
              <a:rPr lang="en-US" sz="1700"/>
              <a:t>. We will be looking at families and friendships as well as what makes a safe relationship as opposed to an unhealthy relationship.</a:t>
            </a:r>
            <a:endParaRPr lang="en-GB" sz="1700"/>
          </a:p>
          <a:p>
            <a:r>
              <a:rPr lang="en-US" sz="1700"/>
              <a:t> </a:t>
            </a:r>
            <a:endParaRPr lang="en-GB" sz="1700"/>
          </a:p>
          <a:p>
            <a:endParaRPr lang="en-GB" i="1">
              <a:solidFill>
                <a:srgbClr val="FF0000"/>
              </a:solidFill>
            </a:endParaRPr>
          </a:p>
        </p:txBody>
      </p:sp>
    </p:spTree>
    <p:extLst>
      <p:ext uri="{BB962C8B-B14F-4D97-AF65-F5344CB8AC3E}">
        <p14:creationId xmlns:p14="http://schemas.microsoft.com/office/powerpoint/2010/main" val="624480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1446550"/>
          </a:xfrm>
          <a:prstGeom prst="rect">
            <a:avLst/>
          </a:prstGeom>
          <a:noFill/>
        </p:spPr>
        <p:txBody>
          <a:bodyPr wrap="square" rtlCol="0">
            <a:spAutoFit/>
          </a:bodyPr>
          <a:lstStyle/>
          <a:p>
            <a:r>
              <a:rPr lang="en-GB" sz="4400">
                <a:latin typeface="D-DIN" panose="020B0504030202030204" pitchFamily="34" charset="0"/>
              </a:rPr>
              <a:t>Planned enrichment opportunities, trips and visits.</a:t>
            </a:r>
          </a:p>
        </p:txBody>
      </p:sp>
      <p:sp>
        <p:nvSpPr>
          <p:cNvPr id="2" name="TextBox 1"/>
          <p:cNvSpPr txBox="1"/>
          <p:nvPr/>
        </p:nvSpPr>
        <p:spPr>
          <a:xfrm>
            <a:off x="335460" y="1588002"/>
            <a:ext cx="9512628" cy="3970318"/>
          </a:xfrm>
          <a:prstGeom prst="rect">
            <a:avLst/>
          </a:prstGeom>
          <a:noFill/>
        </p:spPr>
        <p:txBody>
          <a:bodyPr wrap="square" rtlCol="0">
            <a:spAutoFit/>
          </a:bodyPr>
          <a:lstStyle/>
          <a:p>
            <a:r>
              <a:rPr lang="en-US">
                <a:solidFill>
                  <a:srgbClr val="FF0000"/>
                </a:solidFill>
              </a:rPr>
              <a:t>Autumn:</a:t>
            </a:r>
          </a:p>
          <a:p>
            <a:pPr marL="285750" indent="-285750">
              <a:buFont typeface="Arial" panose="020B0604020202020204" pitchFamily="34" charset="0"/>
              <a:buChar char="•"/>
            </a:pPr>
            <a:r>
              <a:rPr lang="en-US"/>
              <a:t>Architecture Workshop (Building a huge Roman Villa) – DT..History..</a:t>
            </a:r>
            <a:r>
              <a:rPr lang="en-US" err="1"/>
              <a:t>Maths</a:t>
            </a:r>
            <a:endParaRPr lang="en-US"/>
          </a:p>
          <a:p>
            <a:pPr marL="285750" indent="-285750">
              <a:buFont typeface="Arial" panose="020B0604020202020204" pitchFamily="34" charset="0"/>
              <a:buChar char="•"/>
            </a:pPr>
            <a:r>
              <a:rPr lang="en-US"/>
              <a:t>Hayward Gallery - Art</a:t>
            </a:r>
          </a:p>
          <a:p>
            <a:pPr marL="285750" indent="-285750">
              <a:buFont typeface="Arial" panose="020B0604020202020204" pitchFamily="34" charset="0"/>
              <a:buChar char="•"/>
            </a:pPr>
            <a:r>
              <a:rPr lang="en-US">
                <a:solidFill>
                  <a:srgbClr val="000000"/>
                </a:solidFill>
                <a:latin typeface="Calibri" panose="020F0502020204030204" pitchFamily="34" charset="0"/>
              </a:rPr>
              <a:t>Crofton Roman Villa - History</a:t>
            </a:r>
          </a:p>
          <a:p>
            <a:r>
              <a:rPr lang="en-US">
                <a:solidFill>
                  <a:srgbClr val="000000"/>
                </a:solidFill>
                <a:latin typeface="Calibri" panose="020F0502020204030204" pitchFamily="34" charset="0"/>
              </a:rPr>
              <a:t> </a:t>
            </a:r>
          </a:p>
          <a:p>
            <a:r>
              <a:rPr lang="en-GB">
                <a:solidFill>
                  <a:srgbClr val="FF0000"/>
                </a:solidFill>
              </a:rPr>
              <a:t>Spring:</a:t>
            </a:r>
          </a:p>
          <a:p>
            <a:pPr marL="285750" indent="-285750">
              <a:buFont typeface="Arial" panose="020B0604020202020204" pitchFamily="34" charset="0"/>
              <a:buChar char="•"/>
            </a:pPr>
            <a:r>
              <a:rPr lang="en-GB" i="1"/>
              <a:t>Bromley Reform Synagogue – Judaism – R.E.</a:t>
            </a:r>
            <a:endParaRPr lang="en-US" i="1">
              <a:solidFill>
                <a:srgbClr val="000000"/>
              </a:solidFill>
              <a:latin typeface="Calibri" panose="020F0502020204030204" pitchFamily="34" charset="0"/>
            </a:endParaRPr>
          </a:p>
          <a:p>
            <a:pPr marL="285750" indent="-285750">
              <a:buFont typeface="Arial" panose="020B0604020202020204" pitchFamily="34" charset="0"/>
              <a:buChar char="•"/>
            </a:pPr>
            <a:r>
              <a:rPr lang="en-US" i="1">
                <a:solidFill>
                  <a:srgbClr val="000000"/>
                </a:solidFill>
                <a:latin typeface="Calibri" panose="020F0502020204030204" pitchFamily="34" charset="0"/>
              </a:rPr>
              <a:t>Swimming over this term. – P.E.</a:t>
            </a:r>
          </a:p>
          <a:p>
            <a:pPr marL="285750" indent="-285750">
              <a:buFont typeface="Arial" panose="020B0604020202020204" pitchFamily="34" charset="0"/>
              <a:buChar char="•"/>
            </a:pPr>
            <a:r>
              <a:rPr lang="en-US" i="1">
                <a:solidFill>
                  <a:srgbClr val="000000"/>
                </a:solidFill>
                <a:latin typeface="Calibri" panose="020F0502020204030204" pitchFamily="34" charset="0"/>
              </a:rPr>
              <a:t>Juniper Hall – 3 day residential</a:t>
            </a:r>
          </a:p>
          <a:p>
            <a:pPr marL="285750" indent="-285750">
              <a:buFont typeface="Arial" panose="020B0604020202020204" pitchFamily="34" charset="0"/>
              <a:buChar char="•"/>
            </a:pPr>
            <a:endParaRPr lang="en-GB" i="1"/>
          </a:p>
          <a:p>
            <a:r>
              <a:rPr lang="en-GB" i="1">
                <a:solidFill>
                  <a:srgbClr val="FF0000"/>
                </a:solidFill>
              </a:rPr>
              <a:t>Summer</a:t>
            </a:r>
            <a:r>
              <a:rPr lang="en-GB" i="1"/>
              <a:t>:</a:t>
            </a:r>
          </a:p>
          <a:p>
            <a:pPr marL="285750" indent="-285750">
              <a:buFont typeface="Arial" panose="020B0604020202020204" pitchFamily="34" charset="0"/>
              <a:buChar char="•"/>
            </a:pPr>
            <a:r>
              <a:rPr lang="en-GB"/>
              <a:t>Sports Day</a:t>
            </a:r>
          </a:p>
          <a:p>
            <a:pPr marL="285750" indent="-285750">
              <a:buFont typeface="Arial" panose="020B0604020202020204" pitchFamily="34" charset="0"/>
              <a:buChar char="•"/>
            </a:pPr>
            <a:r>
              <a:rPr lang="en-GB" i="1"/>
              <a:t>Naval College Greenwich – Pattern and Shape – Maths </a:t>
            </a:r>
          </a:p>
          <a:p>
            <a:pPr marL="285750" indent="-285750">
              <a:buFont typeface="Arial" panose="020B0604020202020204" pitchFamily="34" charset="0"/>
              <a:buChar char="•"/>
            </a:pPr>
            <a:r>
              <a:rPr lang="en-GB" i="1"/>
              <a:t>British Museum </a:t>
            </a:r>
            <a:endParaRPr lang="en-GB" i="1">
              <a:solidFill>
                <a:srgbClr val="FF0000"/>
              </a:solidFill>
            </a:endParaRPr>
          </a:p>
        </p:txBody>
      </p:sp>
    </p:spTree>
    <p:extLst>
      <p:ext uri="{BB962C8B-B14F-4D97-AF65-F5344CB8AC3E}">
        <p14:creationId xmlns:p14="http://schemas.microsoft.com/office/powerpoint/2010/main" val="1130385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PE Expectations and dates</a:t>
            </a:r>
          </a:p>
        </p:txBody>
      </p:sp>
      <p:sp>
        <p:nvSpPr>
          <p:cNvPr id="2" name="TextBox 1"/>
          <p:cNvSpPr txBox="1"/>
          <p:nvPr/>
        </p:nvSpPr>
        <p:spPr>
          <a:xfrm>
            <a:off x="432852" y="910893"/>
            <a:ext cx="11161740" cy="6432530"/>
          </a:xfrm>
          <a:prstGeom prst="rect">
            <a:avLst/>
          </a:prstGeom>
          <a:noFill/>
        </p:spPr>
        <p:txBody>
          <a:bodyPr wrap="square" rtlCol="0">
            <a:spAutoFit/>
          </a:bodyPr>
          <a:lstStyle/>
          <a:p>
            <a:endParaRPr lang="en-GB" i="1">
              <a:solidFill>
                <a:srgbClr val="FF0000"/>
              </a:solidFill>
            </a:endParaRPr>
          </a:p>
          <a:p>
            <a:r>
              <a:rPr lang="en-US"/>
              <a:t>On PE days, your child will be expected to wear named clothing suitable for a range of different sports and/or physical activity.</a:t>
            </a:r>
          </a:p>
          <a:p>
            <a:endParaRPr lang="en-US"/>
          </a:p>
          <a:p>
            <a:r>
              <a:rPr lang="en-US"/>
              <a:t>This would include the correct PE shoes, a tracksuit or jogging bottoms/shorts and a T-shirt.</a:t>
            </a:r>
          </a:p>
          <a:p>
            <a:endParaRPr lang="en-US" i="1">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4400" b="0" i="0" u="none" strike="noStrike" kern="1200" cap="none" spc="0" normalizeH="0" baseline="0" noProof="0">
              <a:ln>
                <a:noFill/>
              </a:ln>
              <a:solidFill>
                <a:prstClr val="black"/>
              </a:solidFill>
              <a:effectLst/>
              <a:uLnTx/>
              <a:uFillTx/>
              <a:latin typeface="D-DIN" panose="020B0504030202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prstClr val="black"/>
                </a:solidFill>
                <a:effectLst/>
                <a:uLnTx/>
                <a:uFillTx/>
                <a:latin typeface="D-DIN" panose="020B0504030202030204" pitchFamily="34" charset="0"/>
                <a:ea typeface="+mn-ea"/>
                <a:cs typeface="+mn-cs"/>
              </a:rPr>
              <a:t>PE Days</a:t>
            </a:r>
          </a:p>
          <a:p>
            <a:endParaRPr lang="en-US" i="1">
              <a:solidFill>
                <a:srgbClr val="FF0000"/>
              </a:solidFill>
            </a:endParaRPr>
          </a:p>
          <a:p>
            <a:r>
              <a:rPr lang="en-US" sz="3600">
                <a:solidFill>
                  <a:schemeClr val="accent6">
                    <a:lumMod val="75000"/>
                  </a:schemeClr>
                </a:solidFill>
              </a:rPr>
              <a:t>Attenborough: </a:t>
            </a:r>
            <a:r>
              <a:rPr lang="en-US" sz="3600">
                <a:solidFill>
                  <a:schemeClr val="accent6">
                    <a:lumMod val="75000"/>
                  </a:schemeClr>
                </a:solidFill>
                <a:highlight>
                  <a:srgbClr val="FF0000"/>
                </a:highlight>
              </a:rPr>
              <a:t>Tuesday</a:t>
            </a:r>
            <a:r>
              <a:rPr lang="en-US" sz="3600">
                <a:solidFill>
                  <a:schemeClr val="accent6">
                    <a:lumMod val="75000"/>
                  </a:schemeClr>
                </a:solidFill>
              </a:rPr>
              <a:t> (indoor) and Friday (outdoor) </a:t>
            </a:r>
          </a:p>
          <a:p>
            <a:endParaRPr lang="en-US" sz="3600"/>
          </a:p>
          <a:p>
            <a:r>
              <a:rPr lang="en-US" sz="3600">
                <a:solidFill>
                  <a:schemeClr val="accent5">
                    <a:lumMod val="75000"/>
                  </a:schemeClr>
                </a:solidFill>
              </a:rPr>
              <a:t>Thunberg: </a:t>
            </a:r>
            <a:r>
              <a:rPr lang="en-US" sz="3600">
                <a:solidFill>
                  <a:schemeClr val="accent5">
                    <a:lumMod val="75000"/>
                  </a:schemeClr>
                </a:solidFill>
                <a:highlight>
                  <a:srgbClr val="FF0000"/>
                </a:highlight>
              </a:rPr>
              <a:t>Wednesday</a:t>
            </a:r>
            <a:r>
              <a:rPr lang="en-US" sz="3600">
                <a:solidFill>
                  <a:schemeClr val="accent5">
                    <a:lumMod val="75000"/>
                  </a:schemeClr>
                </a:solidFill>
              </a:rPr>
              <a:t> (indoor) and Thursday (outdoor)</a:t>
            </a:r>
            <a:endParaRPr lang="en-US" sz="3600" i="1">
              <a:solidFill>
                <a:schemeClr val="accent5">
                  <a:lumMod val="75000"/>
                </a:schemeClr>
              </a:solidFill>
            </a:endParaRPr>
          </a:p>
          <a:p>
            <a:endParaRPr lang="en-US" i="1">
              <a:solidFill>
                <a:srgbClr val="FF0000"/>
              </a:solidFill>
            </a:endParaRPr>
          </a:p>
          <a:p>
            <a:endParaRPr lang="en-US" i="1">
              <a:solidFill>
                <a:srgbClr val="FF0000"/>
              </a:solidFill>
            </a:endParaRPr>
          </a:p>
          <a:p>
            <a:endParaRPr lang="en-US" i="1">
              <a:solidFill>
                <a:srgbClr val="FF0000"/>
              </a:solidFill>
            </a:endParaRPr>
          </a:p>
          <a:p>
            <a:endParaRPr lang="en-GB" i="1">
              <a:solidFill>
                <a:srgbClr val="FF0000"/>
              </a:solidFill>
            </a:endParaRPr>
          </a:p>
          <a:p>
            <a:endParaRPr lang="en-GB" i="1">
              <a:solidFill>
                <a:srgbClr val="FF0000"/>
              </a:solidFill>
            </a:endParaRPr>
          </a:p>
        </p:txBody>
      </p:sp>
    </p:spTree>
    <p:extLst>
      <p:ext uri="{BB962C8B-B14F-4D97-AF65-F5344CB8AC3E}">
        <p14:creationId xmlns:p14="http://schemas.microsoft.com/office/powerpoint/2010/main" val="154337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Home-Learning Expectations </a:t>
            </a:r>
          </a:p>
        </p:txBody>
      </p:sp>
      <p:sp>
        <p:nvSpPr>
          <p:cNvPr id="4" name="TextBox 3">
            <a:extLst>
              <a:ext uri="{FF2B5EF4-FFF2-40B4-BE49-F238E27FC236}">
                <a16:creationId xmlns:a16="http://schemas.microsoft.com/office/drawing/2014/main" id="{34CDA727-1FD5-892F-64FA-A37CAA899102}"/>
              </a:ext>
            </a:extLst>
          </p:cNvPr>
          <p:cNvSpPr txBox="1"/>
          <p:nvPr/>
        </p:nvSpPr>
        <p:spPr>
          <a:xfrm>
            <a:off x="678942" y="1298578"/>
            <a:ext cx="7386066" cy="5078313"/>
          </a:xfrm>
          <a:prstGeom prst="rect">
            <a:avLst/>
          </a:prstGeom>
          <a:noFill/>
        </p:spPr>
        <p:txBody>
          <a:bodyPr wrap="square">
            <a:spAutoFit/>
          </a:bodyPr>
          <a:lstStyle/>
          <a:p>
            <a:r>
              <a:rPr lang="en-US" sz="3600"/>
              <a:t>Weekly </a:t>
            </a:r>
            <a:r>
              <a:rPr lang="en-US" sz="3600" err="1"/>
              <a:t>Maths</a:t>
            </a:r>
            <a:r>
              <a:rPr lang="en-US" sz="3600"/>
              <a:t> </a:t>
            </a:r>
          </a:p>
          <a:p>
            <a:endParaRPr lang="en-US" sz="3600"/>
          </a:p>
          <a:p>
            <a:r>
              <a:rPr lang="en-US" sz="3600"/>
              <a:t>Weekly English </a:t>
            </a:r>
          </a:p>
          <a:p>
            <a:endParaRPr lang="en-US" sz="3600"/>
          </a:p>
          <a:p>
            <a:r>
              <a:rPr lang="en-US" sz="3600"/>
              <a:t>Weekly reading activity</a:t>
            </a:r>
          </a:p>
          <a:p>
            <a:endParaRPr lang="en-US" sz="3600"/>
          </a:p>
          <a:p>
            <a:r>
              <a:rPr lang="en-US" sz="3600"/>
              <a:t>Alternate wider curriculum activity</a:t>
            </a:r>
          </a:p>
          <a:p>
            <a:endParaRPr lang="en-US" sz="3600"/>
          </a:p>
          <a:p>
            <a:r>
              <a:rPr lang="en-US" sz="3600">
                <a:solidFill>
                  <a:srgbClr val="FF0000"/>
                </a:solidFill>
              </a:rPr>
              <a:t>Times Tables – ‘Hit The Button’</a:t>
            </a:r>
          </a:p>
        </p:txBody>
      </p:sp>
    </p:spTree>
    <p:extLst>
      <p:ext uri="{BB962C8B-B14F-4D97-AF65-F5344CB8AC3E}">
        <p14:creationId xmlns:p14="http://schemas.microsoft.com/office/powerpoint/2010/main" val="3413560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How parents/carers can support at home</a:t>
            </a:r>
          </a:p>
        </p:txBody>
      </p:sp>
      <p:sp>
        <p:nvSpPr>
          <p:cNvPr id="2" name="TextBox 1"/>
          <p:cNvSpPr txBox="1"/>
          <p:nvPr/>
        </p:nvSpPr>
        <p:spPr>
          <a:xfrm>
            <a:off x="432851" y="910893"/>
            <a:ext cx="11386971" cy="6592574"/>
          </a:xfrm>
          <a:prstGeom prst="rect">
            <a:avLst/>
          </a:prstGeom>
          <a:noFill/>
        </p:spPr>
        <p:txBody>
          <a:bodyPr wrap="square" rtlCol="0">
            <a:spAutoFit/>
          </a:bodyPr>
          <a:lstStyle/>
          <a:p>
            <a:pPr>
              <a:lnSpc>
                <a:spcPct val="115000"/>
              </a:lnSpc>
              <a:spcAft>
                <a:spcPts val="800"/>
              </a:spcAft>
              <a:buNone/>
            </a:pPr>
            <a:r>
              <a:rPr lang="en-GB" sz="1200" b="1" kern="100">
                <a:effectLst/>
                <a:latin typeface="Aptos" panose="020B0004020202020204" pitchFamily="34" charset="0"/>
                <a:ea typeface="Aptos" panose="020B0004020202020204" pitchFamily="34" charset="0"/>
                <a:cs typeface="Times New Roman" panose="02020603050405020304" pitchFamily="18" charset="0"/>
              </a:rPr>
              <a:t>Daily Reading</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1200" kern="100">
                <a:effectLst/>
                <a:latin typeface="Aptos" panose="020B0004020202020204" pitchFamily="34" charset="0"/>
                <a:ea typeface="Aptos" panose="020B0004020202020204" pitchFamily="34" charset="0"/>
                <a:cs typeface="Times New Roman" panose="02020603050405020304" pitchFamily="18" charset="0"/>
              </a:rPr>
              <a:t>Encourage your child to read for </a:t>
            </a:r>
            <a:r>
              <a:rPr lang="en-GB" sz="1200" b="1" kern="100">
                <a:effectLst/>
                <a:latin typeface="Aptos" panose="020B0004020202020204" pitchFamily="34" charset="0"/>
                <a:ea typeface="Aptos" panose="020B0004020202020204" pitchFamily="34" charset="0"/>
                <a:cs typeface="Times New Roman" panose="02020603050405020304" pitchFamily="18" charset="0"/>
              </a:rPr>
              <a:t>15-20 minutes every day</a:t>
            </a:r>
            <a:r>
              <a:rPr lang="en-GB" sz="1200" kern="100">
                <a:effectLst/>
                <a:latin typeface="Aptos" panose="020B0004020202020204" pitchFamily="34" charset="0"/>
                <a:ea typeface="Aptos" panose="020B0004020202020204" pitchFamily="34" charset="0"/>
                <a:cs typeface="Times New Roman" panose="02020603050405020304" pitchFamily="18" charset="0"/>
              </a:rPr>
              <a:t> and discuss what they have read.</a:t>
            </a:r>
          </a:p>
          <a:p>
            <a:pPr marL="342900" lvl="0" indent="-342900">
              <a:lnSpc>
                <a:spcPct val="115000"/>
              </a:lnSpc>
              <a:spcAft>
                <a:spcPts val="800"/>
              </a:spcAft>
              <a:buSzPts val="1000"/>
              <a:buFont typeface="Symbol" panose="05050102010706020507" pitchFamily="18" charset="2"/>
              <a:buChar char=""/>
              <a:tabLst>
                <a:tab pos="457200" algn="l"/>
              </a:tabLst>
            </a:pPr>
            <a:r>
              <a:rPr lang="en-GB" sz="1200" kern="100">
                <a:effectLst/>
                <a:latin typeface="Aptos" panose="020B0004020202020204" pitchFamily="34" charset="0"/>
                <a:ea typeface="Aptos" panose="020B0004020202020204" pitchFamily="34" charset="0"/>
                <a:cs typeface="Times New Roman" panose="02020603050405020304" pitchFamily="18" charset="0"/>
              </a:rPr>
              <a:t>Ask questions about characters, vocabulary, and events to develop comprehension skills.</a:t>
            </a:r>
          </a:p>
          <a:p>
            <a:pPr>
              <a:lnSpc>
                <a:spcPct val="115000"/>
              </a:lnSpc>
              <a:spcAft>
                <a:spcPts val="800"/>
              </a:spcAft>
              <a:buNone/>
            </a:pPr>
            <a:r>
              <a:rPr lang="en-GB" sz="1200" b="1" kern="100">
                <a:effectLst/>
                <a:latin typeface="Aptos" panose="020B0004020202020204" pitchFamily="34" charset="0"/>
                <a:ea typeface="Aptos" panose="020B0004020202020204" pitchFamily="34" charset="0"/>
                <a:cs typeface="Times New Roman" panose="02020603050405020304" pitchFamily="18" charset="0"/>
              </a:rPr>
              <a:t>Engagement with 'Me Books'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1200" kern="100">
                <a:effectLst/>
                <a:latin typeface="Aptos" panose="020B0004020202020204" pitchFamily="34" charset="0"/>
                <a:ea typeface="Aptos" panose="020B0004020202020204" pitchFamily="34" charset="0"/>
                <a:cs typeface="Times New Roman" panose="02020603050405020304" pitchFamily="18" charset="0"/>
              </a:rPr>
              <a:t>Access and read </a:t>
            </a:r>
            <a:r>
              <a:rPr lang="en-GB" sz="1200" b="1" kern="100">
                <a:effectLst/>
                <a:latin typeface="Aptos" panose="020B0004020202020204" pitchFamily="34" charset="0"/>
                <a:ea typeface="Aptos" panose="020B0004020202020204" pitchFamily="34" charset="0"/>
                <a:cs typeface="Times New Roman" panose="02020603050405020304" pitchFamily="18" charset="0"/>
              </a:rPr>
              <a:t>'Me Books' regularly at home</a:t>
            </a:r>
            <a:r>
              <a:rPr lang="en-GB" sz="1200" kern="100">
                <a:effectLst/>
                <a:latin typeface="Aptos" panose="020B0004020202020204" pitchFamily="34" charset="0"/>
                <a:ea typeface="Aptos" panose="020B0004020202020204" pitchFamily="34" charset="0"/>
                <a:cs typeface="Times New Roman" panose="02020603050405020304" pitchFamily="18" charset="0"/>
              </a:rPr>
              <a:t> to build fluency and confidence.</a:t>
            </a:r>
          </a:p>
          <a:p>
            <a:pPr marL="342900" lvl="0" indent="-342900">
              <a:lnSpc>
                <a:spcPct val="115000"/>
              </a:lnSpc>
              <a:spcAft>
                <a:spcPts val="800"/>
              </a:spcAft>
              <a:buSzPts val="1000"/>
              <a:buFont typeface="Symbol" panose="05050102010706020507" pitchFamily="18" charset="2"/>
              <a:buChar char=""/>
              <a:tabLst>
                <a:tab pos="457200" algn="l"/>
              </a:tabLst>
            </a:pPr>
            <a:r>
              <a:rPr lang="en-GB" sz="1200" kern="100">
                <a:effectLst/>
                <a:latin typeface="Aptos" panose="020B0004020202020204" pitchFamily="34" charset="0"/>
                <a:ea typeface="Aptos" panose="020B0004020202020204" pitchFamily="34" charset="0"/>
                <a:cs typeface="Times New Roman" panose="02020603050405020304" pitchFamily="18" charset="0"/>
              </a:rPr>
              <a:t>Talk about favourite parts of the text and explore new vocabulary together.</a:t>
            </a:r>
          </a:p>
          <a:p>
            <a:pPr>
              <a:lnSpc>
                <a:spcPct val="115000"/>
              </a:lnSpc>
              <a:spcAft>
                <a:spcPts val="800"/>
              </a:spcAft>
              <a:buNone/>
            </a:pPr>
            <a:r>
              <a:rPr lang="en-GB" sz="1200" b="1" kern="100">
                <a:effectLst/>
                <a:latin typeface="Aptos" panose="020B0004020202020204" pitchFamily="34" charset="0"/>
                <a:ea typeface="Aptos" panose="020B0004020202020204" pitchFamily="34" charset="0"/>
                <a:cs typeface="Times New Roman" panose="02020603050405020304" pitchFamily="18" charset="0"/>
              </a:rPr>
              <a:t>Supporting Mathematics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1200" kern="100">
                <a:effectLst/>
                <a:latin typeface="Aptos" panose="020B0004020202020204" pitchFamily="34" charset="0"/>
                <a:ea typeface="Aptos" panose="020B0004020202020204" pitchFamily="34" charset="0"/>
                <a:cs typeface="Times New Roman" panose="02020603050405020304" pitchFamily="18" charset="0"/>
              </a:rPr>
              <a:t>Practise multiplication tables regularly to improve recall and confidence.</a:t>
            </a:r>
          </a:p>
          <a:p>
            <a:pPr marL="342900" lvl="0" indent="-342900">
              <a:lnSpc>
                <a:spcPct val="115000"/>
              </a:lnSpc>
              <a:spcAft>
                <a:spcPts val="800"/>
              </a:spcAft>
              <a:buSzPts val="1000"/>
              <a:buFont typeface="Symbol" panose="05050102010706020507" pitchFamily="18" charset="2"/>
              <a:buChar char=""/>
              <a:tabLst>
                <a:tab pos="457200" algn="l"/>
              </a:tabLst>
            </a:pPr>
            <a:r>
              <a:rPr lang="en-GB" sz="1200" kern="100">
                <a:effectLst/>
                <a:latin typeface="Aptos" panose="020B0004020202020204" pitchFamily="34" charset="0"/>
                <a:ea typeface="Aptos" panose="020B0004020202020204" pitchFamily="34" charset="0"/>
                <a:cs typeface="Times New Roman" panose="02020603050405020304" pitchFamily="18" charset="0"/>
              </a:rPr>
              <a:t>Use everyday activities such as shopping, cooking, and telling the time to apply maths skills.</a:t>
            </a:r>
          </a:p>
          <a:p>
            <a:pPr>
              <a:lnSpc>
                <a:spcPct val="115000"/>
              </a:lnSpc>
              <a:spcAft>
                <a:spcPts val="800"/>
              </a:spcAft>
              <a:buNone/>
            </a:pPr>
            <a:r>
              <a:rPr lang="en-GB" sz="1200" b="1" kern="100">
                <a:effectLst/>
                <a:latin typeface="Aptos" panose="020B0004020202020204" pitchFamily="34" charset="0"/>
                <a:ea typeface="Aptos" panose="020B0004020202020204" pitchFamily="34" charset="0"/>
                <a:cs typeface="Times New Roman" panose="02020603050405020304" pitchFamily="18" charset="0"/>
              </a:rPr>
              <a:t>Supporting Writing</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1200" kern="100">
                <a:effectLst/>
                <a:latin typeface="Aptos" panose="020B0004020202020204" pitchFamily="34" charset="0"/>
                <a:ea typeface="Aptos" panose="020B0004020202020204" pitchFamily="34" charset="0"/>
                <a:cs typeface="Times New Roman" panose="02020603050405020304" pitchFamily="18" charset="0"/>
              </a:rPr>
              <a:t>Encourage writing for a range of purposes, including stories, letters, and diaries.</a:t>
            </a:r>
          </a:p>
          <a:p>
            <a:pPr marL="342900" lvl="0" indent="-342900">
              <a:lnSpc>
                <a:spcPct val="115000"/>
              </a:lnSpc>
              <a:spcAft>
                <a:spcPts val="800"/>
              </a:spcAft>
              <a:buSzPts val="1000"/>
              <a:buFont typeface="Symbol" panose="05050102010706020507" pitchFamily="18" charset="2"/>
              <a:buChar char=""/>
              <a:tabLst>
                <a:tab pos="457200" algn="l"/>
              </a:tabLst>
            </a:pPr>
            <a:r>
              <a:rPr lang="en-GB" sz="1200" kern="100">
                <a:effectLst/>
                <a:latin typeface="Aptos" panose="020B0004020202020204" pitchFamily="34" charset="0"/>
                <a:ea typeface="Aptos" panose="020B0004020202020204" pitchFamily="34" charset="0"/>
                <a:cs typeface="Times New Roman" panose="02020603050405020304" pitchFamily="18" charset="0"/>
              </a:rPr>
              <a:t>Support accurate spelling, punctuation, and grammar through everyday conversations and activities.</a:t>
            </a:r>
          </a:p>
          <a:p>
            <a:pPr>
              <a:lnSpc>
                <a:spcPct val="115000"/>
              </a:lnSpc>
              <a:spcAft>
                <a:spcPts val="800"/>
              </a:spcAft>
              <a:buNone/>
            </a:pPr>
            <a:r>
              <a:rPr lang="en-GB" sz="1200" b="1" kern="100">
                <a:effectLst/>
                <a:latin typeface="Aptos" panose="020B0004020202020204" pitchFamily="34" charset="0"/>
                <a:ea typeface="Aptos" panose="020B0004020202020204" pitchFamily="34" charset="0"/>
                <a:cs typeface="Times New Roman" panose="02020603050405020304" pitchFamily="18" charset="0"/>
              </a:rPr>
              <a:t>Promoting Independence</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1200" kern="100">
                <a:effectLst/>
                <a:latin typeface="Aptos" panose="020B0004020202020204" pitchFamily="34" charset="0"/>
                <a:ea typeface="Aptos" panose="020B0004020202020204" pitchFamily="34" charset="0"/>
                <a:cs typeface="Times New Roman" panose="02020603050405020304" pitchFamily="18" charset="0"/>
              </a:rPr>
              <a:t>Encourage your child to complete homework and organise belongings independently.</a:t>
            </a:r>
          </a:p>
          <a:p>
            <a:pPr marL="342900" lvl="0" indent="-342900">
              <a:lnSpc>
                <a:spcPct val="115000"/>
              </a:lnSpc>
              <a:spcAft>
                <a:spcPts val="800"/>
              </a:spcAft>
              <a:buSzPts val="1000"/>
              <a:buFont typeface="Symbol" panose="05050102010706020507" pitchFamily="18" charset="2"/>
              <a:buChar char=""/>
              <a:tabLst>
                <a:tab pos="457200" algn="l"/>
              </a:tabLst>
            </a:pPr>
            <a:r>
              <a:rPr lang="en-GB" sz="1200" kern="100">
                <a:effectLst/>
                <a:latin typeface="Aptos" panose="020B0004020202020204" pitchFamily="34" charset="0"/>
                <a:ea typeface="Aptos" panose="020B0004020202020204" pitchFamily="34" charset="0"/>
                <a:cs typeface="Times New Roman" panose="02020603050405020304" pitchFamily="18" charset="0"/>
              </a:rPr>
              <a:t>Maintain a regular routine and a quiet space for learning at home.</a:t>
            </a:r>
          </a:p>
          <a:p>
            <a:pPr>
              <a:lnSpc>
                <a:spcPct val="115000"/>
              </a:lnSpc>
              <a:spcAft>
                <a:spcPts val="800"/>
              </a:spcAft>
              <a:buNone/>
            </a:pPr>
            <a:r>
              <a:rPr lang="en-GB" sz="1200" b="1" kern="100">
                <a:effectLst/>
                <a:latin typeface="Aptos" panose="020B0004020202020204" pitchFamily="34" charset="0"/>
                <a:ea typeface="Aptos" panose="020B0004020202020204" pitchFamily="34" charset="0"/>
                <a:cs typeface="Times New Roman" panose="02020603050405020304" pitchFamily="18" charset="0"/>
              </a:rPr>
              <a:t>Talking and Learning Together</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1200" kern="100">
                <a:effectLst/>
                <a:latin typeface="Aptos" panose="020B0004020202020204" pitchFamily="34" charset="0"/>
                <a:ea typeface="Aptos" panose="020B0004020202020204" pitchFamily="34" charset="0"/>
                <a:cs typeface="Times New Roman" panose="02020603050405020304" pitchFamily="18" charset="0"/>
              </a:rPr>
              <a:t>Discuss books, current events, and everyday experiences to broaden knowledge and vocabulary.</a:t>
            </a:r>
          </a:p>
          <a:p>
            <a:pPr marL="342900" lvl="0" indent="-342900">
              <a:lnSpc>
                <a:spcPct val="115000"/>
              </a:lnSpc>
              <a:spcAft>
                <a:spcPts val="800"/>
              </a:spcAft>
              <a:buSzPts val="1000"/>
              <a:buFont typeface="Symbol" panose="05050102010706020507" pitchFamily="18" charset="2"/>
              <a:buChar char=""/>
              <a:tabLst>
                <a:tab pos="457200" algn="l"/>
              </a:tabLst>
            </a:pPr>
            <a:r>
              <a:rPr lang="en-GB" sz="1200" kern="100">
                <a:effectLst/>
                <a:latin typeface="Aptos" panose="020B0004020202020204" pitchFamily="34" charset="0"/>
                <a:ea typeface="Aptos" panose="020B0004020202020204" pitchFamily="34" charset="0"/>
                <a:cs typeface="Times New Roman" panose="02020603050405020304" pitchFamily="18" charset="0"/>
              </a:rPr>
              <a:t>Encourage curiosity by exploring interests and learning opportunities together.</a:t>
            </a:r>
          </a:p>
          <a:p>
            <a:endParaRPr lang="en-GB" sz="1200" i="1">
              <a:solidFill>
                <a:srgbClr val="FF0000"/>
              </a:solidFill>
            </a:endParaRPr>
          </a:p>
          <a:p>
            <a:endParaRPr lang="en-GB" sz="1200" i="1">
              <a:solidFill>
                <a:srgbClr val="FF0000"/>
              </a:solidFill>
            </a:endParaRPr>
          </a:p>
          <a:p>
            <a:endParaRPr lang="en-GB" sz="1200" i="1">
              <a:solidFill>
                <a:srgbClr val="FF0000"/>
              </a:solidFill>
            </a:endParaRPr>
          </a:p>
          <a:p>
            <a:endParaRPr lang="en-GB" i="1">
              <a:solidFill>
                <a:srgbClr val="FF0000"/>
              </a:solidFill>
            </a:endParaRPr>
          </a:p>
        </p:txBody>
      </p:sp>
    </p:spTree>
    <p:extLst>
      <p:ext uri="{BB962C8B-B14F-4D97-AF65-F5344CB8AC3E}">
        <p14:creationId xmlns:p14="http://schemas.microsoft.com/office/powerpoint/2010/main" val="14638677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How to contact us</a:t>
            </a:r>
          </a:p>
        </p:txBody>
      </p:sp>
      <p:sp>
        <p:nvSpPr>
          <p:cNvPr id="2" name="TextBox 1"/>
          <p:cNvSpPr txBox="1"/>
          <p:nvPr/>
        </p:nvSpPr>
        <p:spPr>
          <a:xfrm>
            <a:off x="432852" y="910893"/>
            <a:ext cx="11367778" cy="1754326"/>
          </a:xfrm>
          <a:prstGeom prst="rect">
            <a:avLst/>
          </a:prstGeom>
          <a:noFill/>
          <a:ln w="38100">
            <a:solidFill>
              <a:schemeClr val="accent4"/>
            </a:solidFill>
          </a:ln>
        </p:spPr>
        <p:txBody>
          <a:bodyPr wrap="square" lIns="91440" tIns="45720" rIns="91440" bIns="45720" rtlCol="0" anchor="t">
            <a:spAutoFit/>
          </a:bodyPr>
          <a:lstStyle/>
          <a:p>
            <a:r>
              <a:rPr lang="en-GB" dirty="0">
                <a:latin typeface="D-DIN"/>
              </a:rPr>
              <a:t>Class teachers are always available for brief informal chats on the playground at the end of the day. </a:t>
            </a:r>
          </a:p>
          <a:p>
            <a:endParaRPr lang="en-GB">
              <a:latin typeface="D-DIN" panose="020B0504030202030204" pitchFamily="34" charset="0"/>
            </a:endParaRPr>
          </a:p>
          <a:p>
            <a:r>
              <a:rPr lang="en-GB" dirty="0">
                <a:latin typeface="D-DIN"/>
              </a:rPr>
              <a:t>For more formal and longer meetings or phone calls, please email </a:t>
            </a:r>
            <a:r>
              <a:rPr lang="en-GB" dirty="0">
                <a:latin typeface="D-DIN"/>
                <a:hlinkClick r:id="rId3"/>
              </a:rPr>
              <a:t>info-BM@brindisheschools.org</a:t>
            </a:r>
            <a:r>
              <a:rPr lang="en-GB" dirty="0">
                <a:latin typeface="D-DIN"/>
              </a:rPr>
              <a:t> and mark the email ‘For the Attention Of….’ followed by the class teachers name e.g. FAO Mr Jones. </a:t>
            </a:r>
          </a:p>
          <a:p>
            <a:endParaRPr lang="en-GB" i="1">
              <a:solidFill>
                <a:srgbClr val="FF0000"/>
              </a:solidFill>
            </a:endParaRPr>
          </a:p>
          <a:p>
            <a:endParaRPr lang="en-GB" i="1">
              <a:solidFill>
                <a:srgbClr val="FF0000"/>
              </a:solidFill>
            </a:endParaRPr>
          </a:p>
        </p:txBody>
      </p:sp>
    </p:spTree>
    <p:extLst>
      <p:ext uri="{BB962C8B-B14F-4D97-AF65-F5344CB8AC3E}">
        <p14:creationId xmlns:p14="http://schemas.microsoft.com/office/powerpoint/2010/main" val="42414222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baaa62d-5683-47fe-8c33-ca28771320c4">
      <Terms xmlns="http://schemas.microsoft.com/office/infopath/2007/PartnerControls"/>
    </lcf76f155ced4ddcb4097134ff3c332f>
    <TaxCatchAll xmlns="d25c5918-862a-40f5-bdb7-fe9ca5ee7ebf" xsi:nil="true"/>
    <SharedWithUsers xmlns="d25c5918-862a-40f5-bdb7-fe9ca5ee7ebf">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3D26BDA5565C44395EF256D21701690" ma:contentTypeVersion="16" ma:contentTypeDescription="Create a new document." ma:contentTypeScope="" ma:versionID="bd226458a5a1c561d0b5849631890df3">
  <xsd:schema xmlns:xsd="http://www.w3.org/2001/XMLSchema" xmlns:xs="http://www.w3.org/2001/XMLSchema" xmlns:p="http://schemas.microsoft.com/office/2006/metadata/properties" xmlns:ns2="2baaa62d-5683-47fe-8c33-ca28771320c4" xmlns:ns3="d25c5918-862a-40f5-bdb7-fe9ca5ee7ebf" targetNamespace="http://schemas.microsoft.com/office/2006/metadata/properties" ma:root="true" ma:fieldsID="10d7d9938c219b47e4f720368732ed40" ns2:_="" ns3:_="">
    <xsd:import namespace="2baaa62d-5683-47fe-8c33-ca28771320c4"/>
    <xsd:import namespace="d25c5918-862a-40f5-bdb7-fe9ca5ee7e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3:SharedWithUsers" minOccurs="0"/>
                <xsd:element ref="ns3:SharedWithDetails"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aaa62d-5683-47fe-8c33-ca28771320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43334fc9-efb5-4928-ba24-f556581c7095"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5c5918-862a-40f5-bdb7-fe9ca5ee7e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965ceec-194a-4b2e-8c6f-a9abfe7b3769}" ma:internalName="TaxCatchAll" ma:showField="CatchAllData" ma:web="d25c5918-862a-40f5-bdb7-fe9ca5ee7eb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1C10B80-1354-4AA3-AA32-B72BF16BE152}">
  <ds:schemaRefs>
    <ds:schemaRef ds:uri="2baaa62d-5683-47fe-8c33-ca28771320c4"/>
    <ds:schemaRef ds:uri="d25c5918-862a-40f5-bdb7-fe9ca5ee7eb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C2F300B-79C7-4727-AD42-9045415AC3D3}">
  <ds:schemaRefs>
    <ds:schemaRef ds:uri="http://schemas.microsoft.com/sharepoint/v3/contenttype/forms"/>
  </ds:schemaRefs>
</ds:datastoreItem>
</file>

<file path=customXml/itemProps3.xml><?xml version="1.0" encoding="utf-8"?>
<ds:datastoreItem xmlns:ds="http://schemas.openxmlformats.org/officeDocument/2006/customXml" ds:itemID="{E12AE144-1E70-42D3-B732-51A1AD370640}"/>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22</Slides>
  <Notes>0</Notes>
  <HiddenSlides>0</HiddenSlide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MEET THE TEACHER September 2026  Year 4</vt:lpstr>
      <vt:lpstr>Brindishe Federation Priorities 26/27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 of Year Expectations </vt:lpstr>
      <vt:lpstr>How can school and home collaborate and work together?</vt:lpstr>
      <vt:lpstr>MEET THE YEAR GROUP TEAM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hahsan.209</dc:creator>
  <cp:revision>8</cp:revision>
  <dcterms:created xsi:type="dcterms:W3CDTF">2022-08-09T12:04:30Z</dcterms:created>
  <dcterms:modified xsi:type="dcterms:W3CDTF">2026-09-21T10:44:12Z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0x01010033D26BDA5565C44395EF256D21701690</vt:lpwstr>
  </property>
  <property fmtid="{D5CDD505-2E9C-101B-9397-08002B2CF9AE}" pid="3" name="Order">
    <vt:r8>22800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