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4"/>
  </p:notesMasterIdLst>
  <p:sldIdLst>
    <p:sldId id="256" r:id="rId5"/>
    <p:sldId id="304" r:id="rId6"/>
    <p:sldId id="259" r:id="rId7"/>
    <p:sldId id="293" r:id="rId8"/>
    <p:sldId id="262" r:id="rId9"/>
    <p:sldId id="263" r:id="rId10"/>
    <p:sldId id="266" r:id="rId11"/>
    <p:sldId id="270" r:id="rId12"/>
    <p:sldId id="271" r:id="rId13"/>
    <p:sldId id="296" r:id="rId14"/>
    <p:sldId id="292" r:id="rId15"/>
    <p:sldId id="300" r:id="rId16"/>
    <p:sldId id="305" r:id="rId17"/>
    <p:sldId id="273" r:id="rId18"/>
    <p:sldId id="306" r:id="rId19"/>
    <p:sldId id="307" r:id="rId20"/>
    <p:sldId id="308" r:id="rId21"/>
    <p:sldId id="309" r:id="rId22"/>
    <p:sldId id="28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6C9FF4D-1893-48A4-B021-04B6E0B426F8}" v="5" dt="2026-09-18T14:17:56.7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5" d="100"/>
          <a:sy n="75" d="100"/>
        </p:scale>
        <p:origin x="96"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 Mackay (BM)" userId="S::jamackay@brindisheschools.org::1b597205-b79d-4cc7-9f54-032f2ae7d890" providerId="AD" clId="Web-{8C230CF0-1166-9479-B1EA-ED5043BA6442}"/>
    <pc:docChg chg="modSld">
      <pc:chgData name="J Mackay (BM)" userId="S::jamackay@brindisheschools.org::1b597205-b79d-4cc7-9f54-032f2ae7d890" providerId="AD" clId="Web-{8C230CF0-1166-9479-B1EA-ED5043BA6442}" dt="2026-09-11T06:40:39.253" v="3"/>
      <pc:docMkLst>
        <pc:docMk/>
      </pc:docMkLst>
      <pc:sldChg chg="addSp delSp modSp">
        <pc:chgData name="J Mackay (BM)" userId="S::jamackay@brindisheschools.org::1b597205-b79d-4cc7-9f54-032f2ae7d890" providerId="AD" clId="Web-{8C230CF0-1166-9479-B1EA-ED5043BA6442}" dt="2026-09-11T06:40:39.253" v="3"/>
        <pc:sldMkLst>
          <pc:docMk/>
          <pc:sldMk cId="512770916" sldId="287"/>
        </pc:sldMkLst>
      </pc:sldChg>
    </pc:docChg>
  </pc:docChgLst>
  <pc:docChgLst>
    <pc:chgData name="K Porter (BM)" userId="45e452c3-fbe1-4123-b8fe-8cf2aac35b5d" providerId="ADAL" clId="{C83951AE-068B-41CA-8A3E-C15FD4260B92}"/>
    <pc:docChg chg="custSel delSld modSld">
      <pc:chgData name="K Porter (BM)" userId="45e452c3-fbe1-4123-b8fe-8cf2aac35b5d" providerId="ADAL" clId="{C83951AE-068B-41CA-8A3E-C15FD4260B92}" dt="2026-09-18T14:19:28.660" v="28" actId="47"/>
      <pc:docMkLst>
        <pc:docMk/>
      </pc:docMkLst>
      <pc:sldChg chg="modSp">
        <pc:chgData name="K Porter (BM)" userId="45e452c3-fbe1-4123-b8fe-8cf2aac35b5d" providerId="ADAL" clId="{C83951AE-068B-41CA-8A3E-C15FD4260B92}" dt="2026-09-18T14:17:08.020" v="3" actId="20577"/>
        <pc:sldMkLst>
          <pc:docMk/>
          <pc:sldMk cId="3857424300" sldId="262"/>
        </pc:sldMkLst>
        <pc:spChg chg="mod">
          <ac:chgData name="K Porter (BM)" userId="45e452c3-fbe1-4123-b8fe-8cf2aac35b5d" providerId="ADAL" clId="{C83951AE-068B-41CA-8A3E-C15FD4260B92}" dt="2026-09-18T14:17:00.745" v="1" actId="20577"/>
          <ac:spMkLst>
            <pc:docMk/>
            <pc:sldMk cId="3857424300" sldId="262"/>
            <ac:spMk id="4" creationId="{00000000-0000-0000-0000-000000000000}"/>
          </ac:spMkLst>
        </pc:spChg>
        <pc:spChg chg="mod">
          <ac:chgData name="K Porter (BM)" userId="45e452c3-fbe1-4123-b8fe-8cf2aac35b5d" providerId="ADAL" clId="{C83951AE-068B-41CA-8A3E-C15FD4260B92}" dt="2026-09-18T14:17:08.020" v="3" actId="20577"/>
          <ac:spMkLst>
            <pc:docMk/>
            <pc:sldMk cId="3857424300" sldId="262"/>
            <ac:spMk id="7" creationId="{00000000-0000-0000-0000-000000000000}"/>
          </ac:spMkLst>
        </pc:spChg>
      </pc:sldChg>
      <pc:sldChg chg="modSp mod">
        <pc:chgData name="K Porter (BM)" userId="45e452c3-fbe1-4123-b8fe-8cf2aac35b5d" providerId="ADAL" clId="{C83951AE-068B-41CA-8A3E-C15FD4260B92}" dt="2026-09-18T14:18:47.904" v="25" actId="20577"/>
        <pc:sldMkLst>
          <pc:docMk/>
          <pc:sldMk cId="4241422223" sldId="280"/>
        </pc:sldMkLst>
        <pc:spChg chg="mod">
          <ac:chgData name="K Porter (BM)" userId="45e452c3-fbe1-4123-b8fe-8cf2aac35b5d" providerId="ADAL" clId="{C83951AE-068B-41CA-8A3E-C15FD4260B92}" dt="2026-09-18T14:18:47.904" v="25" actId="20577"/>
          <ac:spMkLst>
            <pc:docMk/>
            <pc:sldMk cId="4241422223" sldId="280"/>
            <ac:spMk id="2" creationId="{00000000-0000-0000-0000-000000000000}"/>
          </ac:spMkLst>
        </pc:spChg>
      </pc:sldChg>
      <pc:sldChg chg="addSp delSp modSp del mod">
        <pc:chgData name="K Porter (BM)" userId="45e452c3-fbe1-4123-b8fe-8cf2aac35b5d" providerId="ADAL" clId="{C83951AE-068B-41CA-8A3E-C15FD4260B92}" dt="2026-09-18T14:19:28.660" v="28" actId="47"/>
        <pc:sldMkLst>
          <pc:docMk/>
          <pc:sldMk cId="512770916" sldId="287"/>
        </pc:sldMkLst>
        <pc:spChg chg="del">
          <ac:chgData name="K Porter (BM)" userId="45e452c3-fbe1-4123-b8fe-8cf2aac35b5d" providerId="ADAL" clId="{C83951AE-068B-41CA-8A3E-C15FD4260B92}" dt="2026-09-18T14:18:16.907" v="12" actId="478"/>
          <ac:spMkLst>
            <pc:docMk/>
            <pc:sldMk cId="512770916" sldId="287"/>
            <ac:spMk id="8" creationId="{D3BD6287-FD7E-EB95-D1DF-3935A1AE87EB}"/>
          </ac:spMkLst>
        </pc:spChg>
        <pc:picChg chg="add mod">
          <ac:chgData name="K Porter (BM)" userId="45e452c3-fbe1-4123-b8fe-8cf2aac35b5d" providerId="ADAL" clId="{C83951AE-068B-41CA-8A3E-C15FD4260B92}" dt="2026-09-18T14:19:21.367" v="27" actId="1076"/>
          <ac:picMkLst>
            <pc:docMk/>
            <pc:sldMk cId="512770916" sldId="287"/>
            <ac:picMk id="5" creationId="{FA992414-93ED-A23B-75CD-403AF6457AA2}"/>
          </ac:picMkLst>
        </pc:picChg>
      </pc:sldChg>
      <pc:sldChg chg="addSp delSp modSp mod">
        <pc:chgData name="K Porter (BM)" userId="45e452c3-fbe1-4123-b8fe-8cf2aac35b5d" providerId="ADAL" clId="{C83951AE-068B-41CA-8A3E-C15FD4260B92}" dt="2026-09-18T14:18:06.521" v="11" actId="14100"/>
        <pc:sldMkLst>
          <pc:docMk/>
          <pc:sldMk cId="2287131379" sldId="296"/>
        </pc:sldMkLst>
        <pc:picChg chg="add mod">
          <ac:chgData name="K Porter (BM)" userId="45e452c3-fbe1-4123-b8fe-8cf2aac35b5d" providerId="ADAL" clId="{C83951AE-068B-41CA-8A3E-C15FD4260B92}" dt="2026-09-18T14:18:06.521" v="11" actId="14100"/>
          <ac:picMkLst>
            <pc:docMk/>
            <pc:sldMk cId="2287131379" sldId="296"/>
            <ac:picMk id="2" creationId="{985C0FC1-09CE-D422-E7CF-055741D1748E}"/>
          </ac:picMkLst>
        </pc:picChg>
        <pc:picChg chg="del">
          <ac:chgData name="K Porter (BM)" userId="45e452c3-fbe1-4123-b8fe-8cf2aac35b5d" providerId="ADAL" clId="{C83951AE-068B-41CA-8A3E-C15FD4260B92}" dt="2026-09-18T14:17:22.195" v="4" actId="478"/>
          <ac:picMkLst>
            <pc:docMk/>
            <pc:sldMk cId="2287131379" sldId="296"/>
            <ac:picMk id="4" creationId="{9033C234-20F4-A08E-FFCF-89C75548B59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E5FE85-79A7-4747-BD80-CD3487F18BFF}" type="datetimeFigureOut">
              <a:rPr lang="en-GB" smtClean="0"/>
              <a:t>18/09/2026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611A6A-5DA9-4C27-99DD-E1FA86952678}" type="slidenum">
              <a:rPr lang="en-GB" smtClean="0"/>
              <a:t>‹#›</a:t>
            </a:fld>
            <a:endParaRPr lang="en-GB"/>
          </a:p>
        </p:txBody>
      </p:sp>
    </p:spTree>
    <p:extLst>
      <p:ext uri="{BB962C8B-B14F-4D97-AF65-F5344CB8AC3E}">
        <p14:creationId xmlns:p14="http://schemas.microsoft.com/office/powerpoint/2010/main" val="2714676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72F0D19-85E1-47C9-99DA-11D1148EDDA0}" type="datetime1">
              <a:rPr lang="en-GB" smtClean="0"/>
              <a:t>18/09/2026</a:t>
            </a:fld>
            <a:endParaRPr lang="en-GB"/>
          </a:p>
        </p:txBody>
      </p:sp>
      <p:sp>
        <p:nvSpPr>
          <p:cNvPr id="5" name="Footer Placeholder 4"/>
          <p:cNvSpPr>
            <a:spLocks noGrp="1"/>
          </p:cNvSpPr>
          <p:nvPr>
            <p:ph type="ftr" sz="quarter" idx="11"/>
          </p:nvPr>
        </p:nvSpPr>
        <p:spPr/>
        <p:txBody>
          <a:bodyPr/>
          <a:lstStyle/>
          <a:p>
            <a:r>
              <a:rPr lang="en-GB"/>
              <a:t>.</a:t>
            </a:r>
          </a:p>
        </p:txBody>
      </p:sp>
      <p:sp>
        <p:nvSpPr>
          <p:cNvPr id="6" name="Slide Number Placeholder 5"/>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609247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4620006-66D9-42FA-BC60-59522103E804}" type="datetime1">
              <a:rPr lang="en-GB" smtClean="0"/>
              <a:t>18/09/2026</a:t>
            </a:fld>
            <a:endParaRPr lang="en-GB"/>
          </a:p>
        </p:txBody>
      </p:sp>
      <p:sp>
        <p:nvSpPr>
          <p:cNvPr id="5" name="Footer Placeholder 4"/>
          <p:cNvSpPr>
            <a:spLocks noGrp="1"/>
          </p:cNvSpPr>
          <p:nvPr>
            <p:ph type="ftr" sz="quarter" idx="11"/>
          </p:nvPr>
        </p:nvSpPr>
        <p:spPr/>
        <p:txBody>
          <a:bodyPr/>
          <a:lstStyle/>
          <a:p>
            <a:r>
              <a:rPr lang="en-GB"/>
              <a:t>.</a:t>
            </a:r>
          </a:p>
        </p:txBody>
      </p:sp>
      <p:sp>
        <p:nvSpPr>
          <p:cNvPr id="6" name="Slide Number Placeholder 5"/>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4462025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7957FD9-8CF7-4C9B-A0D3-06404DF66699}" type="datetime1">
              <a:rPr lang="en-GB" smtClean="0"/>
              <a:t>18/09/2026</a:t>
            </a:fld>
            <a:endParaRPr lang="en-GB"/>
          </a:p>
        </p:txBody>
      </p:sp>
      <p:sp>
        <p:nvSpPr>
          <p:cNvPr id="5" name="Footer Placeholder 4"/>
          <p:cNvSpPr>
            <a:spLocks noGrp="1"/>
          </p:cNvSpPr>
          <p:nvPr>
            <p:ph type="ftr" sz="quarter" idx="11"/>
          </p:nvPr>
        </p:nvSpPr>
        <p:spPr/>
        <p:txBody>
          <a:bodyPr/>
          <a:lstStyle/>
          <a:p>
            <a:r>
              <a:rPr lang="en-GB"/>
              <a:t>.</a:t>
            </a:r>
          </a:p>
        </p:txBody>
      </p:sp>
      <p:sp>
        <p:nvSpPr>
          <p:cNvPr id="6" name="Slide Number Placeholder 5"/>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26301884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1488AB7B-0195-4DD8-90E8-F9F000757020}" type="datetime1">
              <a:rPr lang="en-GB" smtClean="0"/>
              <a:t>18/09/2026</a:t>
            </a:fld>
            <a:endParaRPr lang="en-GB"/>
          </a:p>
        </p:txBody>
      </p:sp>
      <p:sp>
        <p:nvSpPr>
          <p:cNvPr id="6" name="Footer Placeholder 5"/>
          <p:cNvSpPr>
            <a:spLocks noGrp="1"/>
          </p:cNvSpPr>
          <p:nvPr>
            <p:ph type="ftr" sz="quarter" idx="11"/>
          </p:nvPr>
        </p:nvSpPr>
        <p:spPr/>
        <p:txBody>
          <a:bodyPr/>
          <a:lstStyle/>
          <a:p>
            <a:r>
              <a:rPr lang="en-GB"/>
              <a:t>.</a:t>
            </a:r>
          </a:p>
        </p:txBody>
      </p:sp>
      <p:sp>
        <p:nvSpPr>
          <p:cNvPr id="7" name="Slide Number Placeholder 6"/>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3830238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4728D3A-1518-4255-A1EE-7780405B8ECB}" type="datetime1">
              <a:rPr lang="en-GB" smtClean="0"/>
              <a:t>18/09/2026</a:t>
            </a:fld>
            <a:endParaRPr lang="en-GB"/>
          </a:p>
        </p:txBody>
      </p:sp>
      <p:sp>
        <p:nvSpPr>
          <p:cNvPr id="8" name="Footer Placeholder 7"/>
          <p:cNvSpPr>
            <a:spLocks noGrp="1"/>
          </p:cNvSpPr>
          <p:nvPr>
            <p:ph type="ftr" sz="quarter" idx="11"/>
          </p:nvPr>
        </p:nvSpPr>
        <p:spPr/>
        <p:txBody>
          <a:bodyPr/>
          <a:lstStyle/>
          <a:p>
            <a:r>
              <a:rPr lang="en-GB"/>
              <a:t>.</a:t>
            </a:r>
          </a:p>
        </p:txBody>
      </p:sp>
      <p:sp>
        <p:nvSpPr>
          <p:cNvPr id="9" name="Slide Number Placeholder 8"/>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613712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D0E8513-2B48-449C-B7A1-0623E63C4C9A}" type="datetime1">
              <a:rPr lang="en-GB" smtClean="0"/>
              <a:t>18/09/2026</a:t>
            </a:fld>
            <a:endParaRPr lang="en-GB"/>
          </a:p>
        </p:txBody>
      </p:sp>
      <p:sp>
        <p:nvSpPr>
          <p:cNvPr id="4" name="Footer Placeholder 3"/>
          <p:cNvSpPr>
            <a:spLocks noGrp="1"/>
          </p:cNvSpPr>
          <p:nvPr>
            <p:ph type="ftr" sz="quarter" idx="11"/>
          </p:nvPr>
        </p:nvSpPr>
        <p:spPr/>
        <p:txBody>
          <a:bodyPr/>
          <a:lstStyle/>
          <a:p>
            <a:r>
              <a:rPr lang="en-GB"/>
              <a:t>.</a:t>
            </a:r>
          </a:p>
        </p:txBody>
      </p:sp>
      <p:sp>
        <p:nvSpPr>
          <p:cNvPr id="5" name="Slide Number Placeholder 4"/>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4682996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0BC83C-5C29-4FFC-BB4F-11C9123BF0A6}" type="datetime1">
              <a:rPr lang="en-GB" smtClean="0"/>
              <a:t>18/09/2026</a:t>
            </a:fld>
            <a:endParaRPr lang="en-GB"/>
          </a:p>
        </p:txBody>
      </p:sp>
      <p:sp>
        <p:nvSpPr>
          <p:cNvPr id="3" name="Footer Placeholder 2"/>
          <p:cNvSpPr>
            <a:spLocks noGrp="1"/>
          </p:cNvSpPr>
          <p:nvPr>
            <p:ph type="ftr" sz="quarter" idx="11"/>
          </p:nvPr>
        </p:nvSpPr>
        <p:spPr/>
        <p:txBody>
          <a:bodyPr/>
          <a:lstStyle/>
          <a:p>
            <a:r>
              <a:rPr lang="en-GB"/>
              <a:t>.</a:t>
            </a:r>
          </a:p>
        </p:txBody>
      </p:sp>
      <p:sp>
        <p:nvSpPr>
          <p:cNvPr id="4" name="Slide Number Placeholder 3"/>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1308212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887D688-095C-4B7A-B77C-2D702472B675}" type="datetime1">
              <a:rPr lang="en-GB" smtClean="0"/>
              <a:t>18/09/2026</a:t>
            </a:fld>
            <a:endParaRPr lang="en-GB"/>
          </a:p>
        </p:txBody>
      </p:sp>
      <p:sp>
        <p:nvSpPr>
          <p:cNvPr id="6" name="Footer Placeholder 5"/>
          <p:cNvSpPr>
            <a:spLocks noGrp="1"/>
          </p:cNvSpPr>
          <p:nvPr>
            <p:ph type="ftr" sz="quarter" idx="11"/>
          </p:nvPr>
        </p:nvSpPr>
        <p:spPr/>
        <p:txBody>
          <a:bodyPr/>
          <a:lstStyle/>
          <a:p>
            <a:r>
              <a:rPr lang="en-GB"/>
              <a:t>.</a:t>
            </a:r>
          </a:p>
        </p:txBody>
      </p:sp>
      <p:sp>
        <p:nvSpPr>
          <p:cNvPr id="7" name="Slide Number Placeholder 6"/>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18673502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3582C62-F481-4AE2-B5B0-8EAFC37A723F}" type="datetime1">
              <a:rPr lang="en-GB" smtClean="0"/>
              <a:t>18/09/2026</a:t>
            </a:fld>
            <a:endParaRPr lang="en-GB"/>
          </a:p>
        </p:txBody>
      </p:sp>
      <p:sp>
        <p:nvSpPr>
          <p:cNvPr id="6" name="Footer Placeholder 5"/>
          <p:cNvSpPr>
            <a:spLocks noGrp="1"/>
          </p:cNvSpPr>
          <p:nvPr>
            <p:ph type="ftr" sz="quarter" idx="11"/>
          </p:nvPr>
        </p:nvSpPr>
        <p:spPr/>
        <p:txBody>
          <a:bodyPr/>
          <a:lstStyle/>
          <a:p>
            <a:r>
              <a:rPr lang="en-GB"/>
              <a:t>.</a:t>
            </a:r>
          </a:p>
        </p:txBody>
      </p:sp>
      <p:sp>
        <p:nvSpPr>
          <p:cNvPr id="7" name="Slide Number Placeholder 6"/>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3066535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46DD9CB-7FDD-49C4-B864-E01BF841831F}" type="datetime1">
              <a:rPr lang="en-GB" smtClean="0"/>
              <a:t>18/09/2026</a:t>
            </a:fld>
            <a:endParaRPr lang="en-GB"/>
          </a:p>
        </p:txBody>
      </p:sp>
      <p:sp>
        <p:nvSpPr>
          <p:cNvPr id="5" name="Footer Placeholder 4"/>
          <p:cNvSpPr>
            <a:spLocks noGrp="1"/>
          </p:cNvSpPr>
          <p:nvPr>
            <p:ph type="ftr" sz="quarter" idx="11"/>
          </p:nvPr>
        </p:nvSpPr>
        <p:spPr/>
        <p:txBody>
          <a:bodyPr/>
          <a:lstStyle/>
          <a:p>
            <a:r>
              <a:rPr lang="en-GB"/>
              <a:t>.</a:t>
            </a:r>
          </a:p>
        </p:txBody>
      </p:sp>
      <p:sp>
        <p:nvSpPr>
          <p:cNvPr id="6" name="Slide Number Placeholder 5"/>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8999617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7624AF3-A1A4-4C09-B995-1D092A8CB964}" type="datetime1">
              <a:rPr lang="en-GB" smtClean="0"/>
              <a:t>18/09/2026</a:t>
            </a:fld>
            <a:endParaRPr lang="en-GB"/>
          </a:p>
        </p:txBody>
      </p:sp>
      <p:sp>
        <p:nvSpPr>
          <p:cNvPr id="5" name="Footer Placeholder 4"/>
          <p:cNvSpPr>
            <a:spLocks noGrp="1"/>
          </p:cNvSpPr>
          <p:nvPr>
            <p:ph type="ftr" sz="quarter" idx="11"/>
          </p:nvPr>
        </p:nvSpPr>
        <p:spPr/>
        <p:txBody>
          <a:bodyPr/>
          <a:lstStyle/>
          <a:p>
            <a:r>
              <a:rPr lang="en-GB"/>
              <a:t>.</a:t>
            </a:r>
          </a:p>
        </p:txBody>
      </p:sp>
      <p:sp>
        <p:nvSpPr>
          <p:cNvPr id="6" name="Slide Number Placeholder 5"/>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11814434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DFC37D-242F-4D0A-A47E-1285061D3C72}" type="datetime1">
              <a:rPr lang="en-GB" smtClean="0"/>
              <a:t>18/09/2026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59D743-B8BA-432C-8E99-9C6BED1E9A7E}" type="slidenum">
              <a:rPr lang="en-GB" smtClean="0"/>
              <a:t>‹#›</a:t>
            </a:fld>
            <a:endParaRPr lang="en-GB"/>
          </a:p>
        </p:txBody>
      </p:sp>
    </p:spTree>
    <p:extLst>
      <p:ext uri="{BB962C8B-B14F-4D97-AF65-F5344CB8AC3E}">
        <p14:creationId xmlns:p14="http://schemas.microsoft.com/office/powerpoint/2010/main" val="7588093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mailto:info-BG@brindisheschools.org"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mailto:schoolmeals@brindisheschools.org" TargetMode="External"/><Relationship Id="rId5" Type="http://schemas.openxmlformats.org/officeDocument/2006/relationships/hyperlink" Target="mailto:info@brindishegreen.lewisham.sch.uk" TargetMode="External"/><Relationship Id="rId4" Type="http://schemas.openxmlformats.org/officeDocument/2006/relationships/hyperlink" Target="mailto:extendedservices-BG@brindishegreen.lewisham.sch.uk"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4.tmp"/></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s://www.topmarks.co.uk/maths-games/hit-the-button"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mailto:info-BM@brindisheschools.org"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pic>
        <p:nvPicPr>
          <p:cNvPr id="7" name="Picture 6"/>
          <p:cNvPicPr>
            <a:picLocks noChangeAspect="1"/>
          </p:cNvPicPr>
          <p:nvPr/>
        </p:nvPicPr>
        <p:blipFill>
          <a:blip r:embed="rId3"/>
          <a:stretch>
            <a:fillRect/>
          </a:stretch>
        </p:blipFill>
        <p:spPr>
          <a:xfrm>
            <a:off x="0" y="81040"/>
            <a:ext cx="2780522" cy="1084930"/>
          </a:xfrm>
          <a:prstGeom prst="rect">
            <a:avLst/>
          </a:prstGeom>
        </p:spPr>
      </p:pic>
      <p:sp>
        <p:nvSpPr>
          <p:cNvPr id="4" name="Title 3"/>
          <p:cNvSpPr>
            <a:spLocks noGrp="1"/>
          </p:cNvSpPr>
          <p:nvPr>
            <p:ph type="ctrTitle"/>
          </p:nvPr>
        </p:nvSpPr>
        <p:spPr>
          <a:xfrm>
            <a:off x="1523999" y="2350581"/>
            <a:ext cx="9144000" cy="2387600"/>
          </a:xfrm>
        </p:spPr>
        <p:txBody>
          <a:bodyPr>
            <a:normAutofit fontScale="90000"/>
          </a:bodyPr>
          <a:lstStyle/>
          <a:p>
            <a:r>
              <a:rPr lang="en-GB" dirty="0">
                <a:latin typeface="D-DIN"/>
              </a:rPr>
              <a:t>MEET THE TEACHER</a:t>
            </a:r>
            <a:br>
              <a:rPr lang="en-GB" dirty="0">
                <a:latin typeface="D-DIN" panose="020B0504030202030204" pitchFamily="34" charset="0"/>
              </a:rPr>
            </a:br>
            <a:r>
              <a:rPr lang="en-GB" dirty="0">
                <a:latin typeface="D-DIN"/>
              </a:rPr>
              <a:t>September 2026</a:t>
            </a:r>
            <a:br>
              <a:rPr lang="en-GB" dirty="0">
                <a:latin typeface="D-DIN" panose="020B0504030202030204" pitchFamily="34" charset="0"/>
              </a:rPr>
            </a:br>
            <a:br>
              <a:rPr lang="en-GB" dirty="0">
                <a:latin typeface="D-DIN" panose="020B0504030202030204" pitchFamily="34" charset="0"/>
              </a:rPr>
            </a:br>
            <a:r>
              <a:rPr lang="en-GB" dirty="0">
                <a:latin typeface="D-DIN"/>
              </a:rPr>
              <a:t>Year 3</a:t>
            </a:r>
            <a:endParaRPr lang="en-GB" dirty="0">
              <a:latin typeface="D-DIN" panose="020B0504030202030204" pitchFamily="34" charset="0"/>
            </a:endParaRPr>
          </a:p>
        </p:txBody>
      </p:sp>
    </p:spTree>
    <p:extLst>
      <p:ext uri="{BB962C8B-B14F-4D97-AF65-F5344CB8AC3E}">
        <p14:creationId xmlns:p14="http://schemas.microsoft.com/office/powerpoint/2010/main" val="2386999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987BBA9-6262-BC70-5B34-4CEDB6E1D193}"/>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579F9559-FAB3-D526-3259-92A1653F32F0}"/>
              </a:ext>
            </a:extLst>
          </p:cNvPr>
          <p:cNvSpPr>
            <a:spLocks noGrp="1"/>
          </p:cNvSpPr>
          <p:nvPr>
            <p:ph type="ctrTitle"/>
          </p:nvPr>
        </p:nvSpPr>
        <p:spPr>
          <a:xfrm>
            <a:off x="175591" y="822566"/>
            <a:ext cx="3101350" cy="1066673"/>
          </a:xfrm>
        </p:spPr>
        <p:txBody>
          <a:bodyPr vert="horz" lIns="91440" tIns="45720" rIns="91440" bIns="45720" rtlCol="0" anchor="ctr">
            <a:normAutofit fontScale="90000"/>
          </a:bodyPr>
          <a:lstStyle/>
          <a:p>
            <a:pPr algn="l"/>
            <a:r>
              <a:rPr lang="en-US" sz="5200" kern="1200" err="1">
                <a:latin typeface="+mj-lt"/>
                <a:ea typeface="+mj-ea"/>
                <a:cs typeface="+mj-cs"/>
              </a:rPr>
              <a:t>Brindishe</a:t>
            </a:r>
            <a:r>
              <a:rPr lang="en-US" sz="5200" kern="1200">
                <a:latin typeface="+mj-lt"/>
                <a:ea typeface="+mj-ea"/>
                <a:cs typeface="+mj-cs"/>
              </a:rPr>
              <a:t> Federation Priorities 26/27</a:t>
            </a:r>
            <a:endParaRPr lang="en-US" sz="5200" kern="1200">
              <a:latin typeface="+mj-lt"/>
              <a:ea typeface="Calibri Light"/>
              <a:cs typeface="Calibri Light"/>
            </a:endParaRPr>
          </a:p>
        </p:txBody>
      </p:sp>
      <p:pic>
        <p:nvPicPr>
          <p:cNvPr id="6" name="Picture 5">
            <a:extLst>
              <a:ext uri="{FF2B5EF4-FFF2-40B4-BE49-F238E27FC236}">
                <a16:creationId xmlns:a16="http://schemas.microsoft.com/office/drawing/2014/main" id="{93E3F10B-0D12-2BD5-8820-8D67FD5BF664}"/>
              </a:ext>
            </a:extLst>
          </p:cNvPr>
          <p:cNvPicPr>
            <a:picLocks noChangeAspect="1"/>
          </p:cNvPicPr>
          <p:nvPr/>
        </p:nvPicPr>
        <p:blipFill>
          <a:blip r:embed="rId2"/>
          <a:stretch>
            <a:fillRect/>
          </a:stretch>
        </p:blipFill>
        <p:spPr>
          <a:xfrm>
            <a:off x="-1" y="6516023"/>
            <a:ext cx="12192001" cy="333072"/>
          </a:xfrm>
          <a:prstGeom prst="rect">
            <a:avLst/>
          </a:prstGeom>
        </p:spPr>
      </p:pic>
      <p:pic>
        <p:nvPicPr>
          <p:cNvPr id="2" name="Picture 1">
            <a:extLst>
              <a:ext uri="{FF2B5EF4-FFF2-40B4-BE49-F238E27FC236}">
                <a16:creationId xmlns:a16="http://schemas.microsoft.com/office/drawing/2014/main" id="{8D9CCA64-CBFB-62EE-0C16-8CDAEAE10AF5}"/>
              </a:ext>
            </a:extLst>
          </p:cNvPr>
          <p:cNvPicPr>
            <a:picLocks noChangeAspect="1"/>
          </p:cNvPicPr>
          <p:nvPr/>
        </p:nvPicPr>
        <p:blipFill>
          <a:blip r:embed="rId3"/>
          <a:stretch>
            <a:fillRect/>
          </a:stretch>
        </p:blipFill>
        <p:spPr>
          <a:xfrm>
            <a:off x="3122148" y="265043"/>
            <a:ext cx="4241487" cy="602145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D59F8FAB-1974-84B0-3094-C1FE89E99C69}"/>
              </a:ext>
            </a:extLst>
          </p:cNvPr>
          <p:cNvPicPr>
            <a:picLocks noChangeAspect="1"/>
          </p:cNvPicPr>
          <p:nvPr/>
        </p:nvPicPr>
        <p:blipFill>
          <a:blip r:embed="rId4"/>
          <a:stretch>
            <a:fillRect/>
          </a:stretch>
        </p:blipFill>
        <p:spPr>
          <a:xfrm>
            <a:off x="7638837" y="256760"/>
            <a:ext cx="4294132" cy="60297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7985081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51498"/>
            <a:ext cx="7255683" cy="769441"/>
          </a:xfrm>
          <a:prstGeom prst="rect">
            <a:avLst/>
          </a:prstGeom>
          <a:noFill/>
        </p:spPr>
        <p:txBody>
          <a:bodyPr wrap="square" rtlCol="0">
            <a:spAutoFit/>
          </a:bodyPr>
          <a:lstStyle/>
          <a:p>
            <a:r>
              <a:rPr lang="en-GB" sz="4400">
                <a:latin typeface="D-DIN" panose="020B0504030202030204" pitchFamily="34" charset="0"/>
              </a:rPr>
              <a:t>Attendance &amp; Punctuality </a:t>
            </a:r>
          </a:p>
        </p:txBody>
      </p:sp>
      <p:sp>
        <p:nvSpPr>
          <p:cNvPr id="8" name="TextBox 7"/>
          <p:cNvSpPr txBox="1"/>
          <p:nvPr/>
        </p:nvSpPr>
        <p:spPr>
          <a:xfrm>
            <a:off x="254300" y="888680"/>
            <a:ext cx="4950744" cy="1477328"/>
          </a:xfrm>
          <a:prstGeom prst="rect">
            <a:avLst/>
          </a:prstGeom>
          <a:noFill/>
          <a:ln w="38100">
            <a:solidFill>
              <a:srgbClr val="FF33CC"/>
            </a:solidFill>
          </a:ln>
        </p:spPr>
        <p:txBody>
          <a:bodyPr wrap="square" rtlCol="0">
            <a:spAutoFit/>
          </a:bodyPr>
          <a:lstStyle/>
          <a:p>
            <a:r>
              <a:rPr lang="en-GB" b="1">
                <a:latin typeface="D-DIN" panose="020B0504030202030204" pitchFamily="34" charset="0"/>
              </a:rPr>
              <a:t>At Brindishe Schools we believe that good attendance and punctuality are essential. </a:t>
            </a:r>
            <a:r>
              <a:rPr lang="en-GB">
                <a:latin typeface="D-DIN" panose="020B0504030202030204" pitchFamily="34" charset="0"/>
              </a:rPr>
              <a:t>Research shows that children who attend school regularly do better at school and make better progress. </a:t>
            </a:r>
          </a:p>
        </p:txBody>
      </p:sp>
      <p:sp>
        <p:nvSpPr>
          <p:cNvPr id="11" name="TextBox 10"/>
          <p:cNvSpPr txBox="1"/>
          <p:nvPr/>
        </p:nvSpPr>
        <p:spPr>
          <a:xfrm>
            <a:off x="5347268" y="888680"/>
            <a:ext cx="6545085" cy="1508105"/>
          </a:xfrm>
          <a:prstGeom prst="rect">
            <a:avLst/>
          </a:prstGeom>
          <a:noFill/>
          <a:ln w="38100">
            <a:solidFill>
              <a:schemeClr val="accent4"/>
            </a:solidFill>
          </a:ln>
        </p:spPr>
        <p:txBody>
          <a:bodyPr wrap="square" rtlCol="0">
            <a:spAutoFit/>
          </a:bodyPr>
          <a:lstStyle/>
          <a:p>
            <a:r>
              <a:rPr lang="en-GB" sz="2000" b="1" dirty="0">
                <a:effectLst>
                  <a:outerShdw blurRad="38100" dist="38100" dir="2700000" algn="tl">
                    <a:srgbClr val="000000">
                      <a:alpha val="43137"/>
                    </a:srgbClr>
                  </a:outerShdw>
                </a:effectLst>
                <a:latin typeface="D-DIN" panose="020B0504030202030204" pitchFamily="34" charset="0"/>
              </a:rPr>
              <a:t>Brindishe Manor</a:t>
            </a:r>
            <a:endParaRPr lang="en-GB" b="1" dirty="0">
              <a:latin typeface="D-DIN" panose="020B0504030202030204" pitchFamily="34" charset="0"/>
            </a:endParaRPr>
          </a:p>
          <a:p>
            <a:r>
              <a:rPr lang="en-GB" b="1" dirty="0">
                <a:latin typeface="D-DIN" panose="020B0504030202030204" pitchFamily="34" charset="0"/>
              </a:rPr>
              <a:t>Start Time - </a:t>
            </a:r>
            <a:r>
              <a:rPr lang="en-GB" dirty="0">
                <a:latin typeface="D-DIN" panose="020B0504030202030204" pitchFamily="34" charset="0"/>
              </a:rPr>
              <a:t>Gates Open 8.35am/Gates Close 8.45am</a:t>
            </a:r>
          </a:p>
          <a:p>
            <a:r>
              <a:rPr lang="en-GB" dirty="0">
                <a:latin typeface="D-DIN" panose="020B0504030202030204" pitchFamily="34" charset="0"/>
              </a:rPr>
              <a:t>Children are expected to be in school by 8.45am. Children arriving after 8.45am will be marked at ‘late’</a:t>
            </a:r>
          </a:p>
          <a:p>
            <a:r>
              <a:rPr lang="en-GB" b="1" dirty="0">
                <a:latin typeface="D-DIN" panose="020B0504030202030204" pitchFamily="34" charset="0"/>
              </a:rPr>
              <a:t>Finish Time - </a:t>
            </a:r>
            <a:r>
              <a:rPr lang="en-GB" dirty="0">
                <a:latin typeface="D-DIN" panose="020B0504030202030204" pitchFamily="34" charset="0"/>
              </a:rPr>
              <a:t>School Ends 3.15pm</a:t>
            </a:r>
          </a:p>
        </p:txBody>
      </p:sp>
      <p:pic>
        <p:nvPicPr>
          <p:cNvPr id="2" name="Picture 1">
            <a:extLst>
              <a:ext uri="{FF2B5EF4-FFF2-40B4-BE49-F238E27FC236}">
                <a16:creationId xmlns:a16="http://schemas.microsoft.com/office/drawing/2014/main" id="{B26EBC87-64A2-7CF7-2D87-F85BEB9E0DAB}"/>
              </a:ext>
            </a:extLst>
          </p:cNvPr>
          <p:cNvPicPr>
            <a:picLocks noChangeAspect="1"/>
          </p:cNvPicPr>
          <p:nvPr/>
        </p:nvPicPr>
        <p:blipFill>
          <a:blip r:embed="rId3"/>
          <a:stretch>
            <a:fillRect/>
          </a:stretch>
        </p:blipFill>
        <p:spPr>
          <a:xfrm>
            <a:off x="7019614" y="2840950"/>
            <a:ext cx="4950744" cy="2420322"/>
          </a:xfrm>
          <a:prstGeom prst="rect">
            <a:avLst/>
          </a:prstGeom>
        </p:spPr>
      </p:pic>
      <p:pic>
        <p:nvPicPr>
          <p:cNvPr id="3" name="Picture 2">
            <a:extLst>
              <a:ext uri="{FF2B5EF4-FFF2-40B4-BE49-F238E27FC236}">
                <a16:creationId xmlns:a16="http://schemas.microsoft.com/office/drawing/2014/main" id="{00998601-71CE-80C9-8950-B6315FEDBE6C}"/>
              </a:ext>
            </a:extLst>
          </p:cNvPr>
          <p:cNvPicPr>
            <a:picLocks noChangeAspect="1"/>
          </p:cNvPicPr>
          <p:nvPr/>
        </p:nvPicPr>
        <p:blipFill>
          <a:blip r:embed="rId4"/>
          <a:stretch>
            <a:fillRect/>
          </a:stretch>
        </p:blipFill>
        <p:spPr>
          <a:xfrm>
            <a:off x="221642" y="3934230"/>
            <a:ext cx="6382581" cy="1871634"/>
          </a:xfrm>
          <a:prstGeom prst="rect">
            <a:avLst/>
          </a:prstGeom>
        </p:spPr>
      </p:pic>
      <p:pic>
        <p:nvPicPr>
          <p:cNvPr id="4" name="Picture 3">
            <a:extLst>
              <a:ext uri="{FF2B5EF4-FFF2-40B4-BE49-F238E27FC236}">
                <a16:creationId xmlns:a16="http://schemas.microsoft.com/office/drawing/2014/main" id="{AB4D0249-7E13-4590-F83E-13370EA25BD9}"/>
              </a:ext>
            </a:extLst>
          </p:cNvPr>
          <p:cNvPicPr>
            <a:picLocks noChangeAspect="1"/>
          </p:cNvPicPr>
          <p:nvPr/>
        </p:nvPicPr>
        <p:blipFill>
          <a:blip r:embed="rId5"/>
          <a:stretch>
            <a:fillRect/>
          </a:stretch>
        </p:blipFill>
        <p:spPr>
          <a:xfrm>
            <a:off x="221642" y="2512768"/>
            <a:ext cx="6669602" cy="1322947"/>
          </a:xfrm>
          <a:prstGeom prst="rect">
            <a:avLst/>
          </a:prstGeom>
        </p:spPr>
      </p:pic>
    </p:spTree>
    <p:extLst>
      <p:ext uri="{BB962C8B-B14F-4D97-AF65-F5344CB8AC3E}">
        <p14:creationId xmlns:p14="http://schemas.microsoft.com/office/powerpoint/2010/main" val="1660982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ppt_x"/>
                                          </p:val>
                                        </p:tav>
                                        <p:tav tm="100000">
                                          <p:val>
                                            <p:strVal val="#ppt_x"/>
                                          </p:val>
                                        </p:tav>
                                      </p:tavLst>
                                    </p:anim>
                                    <p:anim calcmode="lin" valueType="num">
                                      <p:cBhvr additive="base">
                                        <p:cTn id="3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8AF01-15E8-EB8C-C1A9-AB8F2C73DD16}"/>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9243560-C002-3DD9-F7D4-EED97A0FB8C6}"/>
              </a:ext>
            </a:extLst>
          </p:cNvPr>
          <p:cNvPicPr>
            <a:picLocks noChangeAspect="1"/>
          </p:cNvPicPr>
          <p:nvPr/>
        </p:nvPicPr>
        <p:blipFill>
          <a:blip r:embed="rId2"/>
          <a:stretch>
            <a:fillRect/>
          </a:stretch>
        </p:blipFill>
        <p:spPr>
          <a:xfrm>
            <a:off x="-1" y="6516023"/>
            <a:ext cx="12192001" cy="333072"/>
          </a:xfrm>
          <a:prstGeom prst="rect">
            <a:avLst/>
          </a:prstGeom>
        </p:spPr>
      </p:pic>
      <p:sp>
        <p:nvSpPr>
          <p:cNvPr id="5" name="TextBox 4">
            <a:extLst>
              <a:ext uri="{FF2B5EF4-FFF2-40B4-BE49-F238E27FC236}">
                <a16:creationId xmlns:a16="http://schemas.microsoft.com/office/drawing/2014/main" id="{7F8057A8-A7BB-B053-4C2B-43E8A4AAB9CF}"/>
              </a:ext>
            </a:extLst>
          </p:cNvPr>
          <p:cNvSpPr txBox="1"/>
          <p:nvPr/>
        </p:nvSpPr>
        <p:spPr>
          <a:xfrm>
            <a:off x="254300" y="151498"/>
            <a:ext cx="7255683" cy="769441"/>
          </a:xfrm>
          <a:prstGeom prst="rect">
            <a:avLst/>
          </a:prstGeom>
          <a:noFill/>
        </p:spPr>
        <p:txBody>
          <a:bodyPr wrap="square" rtlCol="0">
            <a:spAutoFit/>
          </a:bodyPr>
          <a:lstStyle/>
          <a:p>
            <a:r>
              <a:rPr lang="en-GB" sz="4400">
                <a:latin typeface="D-DIN" panose="020B0504030202030204" pitchFamily="34" charset="0"/>
              </a:rPr>
              <a:t>Attendance &amp; Punctuality </a:t>
            </a:r>
          </a:p>
        </p:txBody>
      </p:sp>
      <p:sp>
        <p:nvSpPr>
          <p:cNvPr id="8" name="TextBox 7">
            <a:extLst>
              <a:ext uri="{FF2B5EF4-FFF2-40B4-BE49-F238E27FC236}">
                <a16:creationId xmlns:a16="http://schemas.microsoft.com/office/drawing/2014/main" id="{1DF96E08-C1C0-1331-9EBE-BBC4296F96D6}"/>
              </a:ext>
            </a:extLst>
          </p:cNvPr>
          <p:cNvSpPr txBox="1"/>
          <p:nvPr/>
        </p:nvSpPr>
        <p:spPr>
          <a:xfrm>
            <a:off x="254302" y="1011791"/>
            <a:ext cx="4950744" cy="1754326"/>
          </a:xfrm>
          <a:prstGeom prst="rect">
            <a:avLst/>
          </a:prstGeom>
          <a:noFill/>
          <a:ln w="38100">
            <a:solidFill>
              <a:srgbClr val="FF33CC"/>
            </a:solidFill>
          </a:ln>
        </p:spPr>
        <p:txBody>
          <a:bodyPr wrap="square" rtlCol="0">
            <a:spAutoFit/>
          </a:bodyPr>
          <a:lstStyle/>
          <a:p>
            <a:r>
              <a:rPr lang="en-GB" b="1">
                <a:latin typeface="D-DIN" panose="020B0504030202030204" pitchFamily="34" charset="0"/>
              </a:rPr>
              <a:t>Planned Absences</a:t>
            </a:r>
          </a:p>
          <a:p>
            <a:endParaRPr lang="en-GB" b="1">
              <a:latin typeface="D-DIN" panose="020B0504030202030204" pitchFamily="34" charset="0"/>
            </a:endParaRPr>
          </a:p>
          <a:p>
            <a:r>
              <a:rPr lang="en-GB">
                <a:latin typeface="D-DIN" panose="020B0504030202030204" pitchFamily="34" charset="0"/>
              </a:rPr>
              <a:t>Please ensure that you inform the office of any planned absences in advance, either by email or telephone e.g. Eid, Secondary School visits/tests. </a:t>
            </a:r>
          </a:p>
          <a:p>
            <a:endParaRPr lang="en-GB">
              <a:latin typeface="D-DIN" panose="020B0504030202030204" pitchFamily="34" charset="0"/>
            </a:endParaRPr>
          </a:p>
        </p:txBody>
      </p:sp>
      <p:sp>
        <p:nvSpPr>
          <p:cNvPr id="2" name="TextBox 1">
            <a:extLst>
              <a:ext uri="{FF2B5EF4-FFF2-40B4-BE49-F238E27FC236}">
                <a16:creationId xmlns:a16="http://schemas.microsoft.com/office/drawing/2014/main" id="{C919BFFF-25C9-448B-9E3E-C5D050EA0258}"/>
              </a:ext>
            </a:extLst>
          </p:cNvPr>
          <p:cNvSpPr txBox="1"/>
          <p:nvPr/>
        </p:nvSpPr>
        <p:spPr>
          <a:xfrm>
            <a:off x="3478888" y="3073678"/>
            <a:ext cx="5951716" cy="1200329"/>
          </a:xfrm>
          <a:prstGeom prst="rect">
            <a:avLst/>
          </a:prstGeom>
          <a:noFill/>
          <a:ln w="38100">
            <a:solidFill>
              <a:schemeClr val="accent5"/>
            </a:solidFill>
          </a:ln>
        </p:spPr>
        <p:txBody>
          <a:bodyPr wrap="square" rtlCol="0">
            <a:spAutoFit/>
          </a:bodyPr>
          <a:lstStyle/>
          <a:p>
            <a:r>
              <a:rPr lang="en-GB" b="1">
                <a:latin typeface="D-DIN" panose="020B0504030202030204" pitchFamily="34" charset="0"/>
              </a:rPr>
              <a:t>Last Minute Collection Arrangements</a:t>
            </a:r>
          </a:p>
          <a:p>
            <a:endParaRPr lang="en-GB">
              <a:latin typeface="D-DIN" panose="020B0504030202030204" pitchFamily="34" charset="0"/>
            </a:endParaRPr>
          </a:p>
          <a:p>
            <a:r>
              <a:rPr lang="en-GB">
                <a:latin typeface="D-DIN" panose="020B0504030202030204" pitchFamily="34" charset="0"/>
              </a:rPr>
              <a:t>Please telephone the school office before 2pm if collection arrangements for your child have changed for that day. </a:t>
            </a:r>
          </a:p>
        </p:txBody>
      </p:sp>
      <p:sp>
        <p:nvSpPr>
          <p:cNvPr id="3" name="TextBox 2">
            <a:extLst>
              <a:ext uri="{FF2B5EF4-FFF2-40B4-BE49-F238E27FC236}">
                <a16:creationId xmlns:a16="http://schemas.microsoft.com/office/drawing/2014/main" id="{721B779F-6965-0899-8053-C84A86BD3207}"/>
              </a:ext>
            </a:extLst>
          </p:cNvPr>
          <p:cNvSpPr txBox="1"/>
          <p:nvPr/>
        </p:nvSpPr>
        <p:spPr>
          <a:xfrm>
            <a:off x="5659542" y="4585888"/>
            <a:ext cx="6086982" cy="1754326"/>
          </a:xfrm>
          <a:prstGeom prst="rect">
            <a:avLst/>
          </a:prstGeom>
          <a:noFill/>
          <a:ln w="38100">
            <a:solidFill>
              <a:schemeClr val="accent4"/>
            </a:solidFill>
          </a:ln>
        </p:spPr>
        <p:txBody>
          <a:bodyPr wrap="square" rtlCol="0">
            <a:spAutoFit/>
          </a:bodyPr>
          <a:lstStyle/>
          <a:p>
            <a:r>
              <a:rPr lang="en-GB" b="1">
                <a:latin typeface="D-DIN" panose="020B0504030202030204" pitchFamily="34" charset="0"/>
              </a:rPr>
              <a:t>Pick-Up Passwords</a:t>
            </a:r>
          </a:p>
          <a:p>
            <a:endParaRPr lang="en-GB">
              <a:latin typeface="D-DIN" panose="020B0504030202030204" pitchFamily="34" charset="0"/>
            </a:endParaRPr>
          </a:p>
          <a:p>
            <a:r>
              <a:rPr lang="en-GB">
                <a:latin typeface="D-DIN" panose="020B0504030202030204" pitchFamily="34" charset="0"/>
              </a:rPr>
              <a:t>If another adult is collecting your child, they will be required to provide a ‘pick-up’ password before they can take your child home. Please ensure you pass this onto the school office when you inform them of alternative collection arrangements. </a:t>
            </a:r>
          </a:p>
        </p:txBody>
      </p:sp>
    </p:spTree>
    <p:extLst>
      <p:ext uri="{BB962C8B-B14F-4D97-AF65-F5344CB8AC3E}">
        <p14:creationId xmlns:p14="http://schemas.microsoft.com/office/powerpoint/2010/main" val="2349012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animBg="1"/>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51498"/>
            <a:ext cx="7255683" cy="769441"/>
          </a:xfrm>
          <a:prstGeom prst="rect">
            <a:avLst/>
          </a:prstGeom>
          <a:noFill/>
        </p:spPr>
        <p:txBody>
          <a:bodyPr wrap="square" rtlCol="0">
            <a:spAutoFit/>
          </a:bodyPr>
          <a:lstStyle/>
          <a:p>
            <a:r>
              <a:rPr lang="en-GB" sz="4400">
                <a:latin typeface="D-DIN" panose="020B0504030202030204" pitchFamily="34" charset="0"/>
              </a:rPr>
              <a:t>Communication Channels</a:t>
            </a:r>
          </a:p>
        </p:txBody>
      </p:sp>
      <p:sp>
        <p:nvSpPr>
          <p:cNvPr id="8" name="TextBox 7"/>
          <p:cNvSpPr txBox="1"/>
          <p:nvPr/>
        </p:nvSpPr>
        <p:spPr>
          <a:xfrm>
            <a:off x="254302" y="1011791"/>
            <a:ext cx="11768164" cy="923330"/>
          </a:xfrm>
          <a:prstGeom prst="rect">
            <a:avLst/>
          </a:prstGeom>
          <a:noFill/>
          <a:ln w="38100">
            <a:solidFill>
              <a:srgbClr val="FF33CC"/>
            </a:solidFill>
          </a:ln>
        </p:spPr>
        <p:txBody>
          <a:bodyPr wrap="square" rtlCol="0">
            <a:spAutoFit/>
          </a:bodyPr>
          <a:lstStyle/>
          <a:p>
            <a:r>
              <a:rPr lang="en-GB" b="1" dirty="0">
                <a:latin typeface="D-DIN" panose="020B0504030202030204" pitchFamily="34" charset="0"/>
              </a:rPr>
              <a:t>Absent Reporting</a:t>
            </a:r>
          </a:p>
          <a:p>
            <a:r>
              <a:rPr lang="en-GB" dirty="0">
                <a:latin typeface="D-DIN" panose="020B0504030202030204" pitchFamily="34" charset="0"/>
              </a:rPr>
              <a:t>To report your child absent please call or email before 8.30am. Please call the school on </a:t>
            </a:r>
            <a:r>
              <a:rPr lang="en-GB" b="1" u="sng" dirty="0">
                <a:latin typeface="D-DIN" panose="020B0504030202030204" pitchFamily="34" charset="0"/>
              </a:rPr>
              <a:t>each day</a:t>
            </a:r>
            <a:r>
              <a:rPr lang="en-GB" dirty="0">
                <a:latin typeface="D-DIN" panose="020B0504030202030204" pitchFamily="34" charset="0"/>
              </a:rPr>
              <a:t> of your child’s absence.</a:t>
            </a:r>
          </a:p>
          <a:p>
            <a:r>
              <a:rPr lang="en-GB" b="1" dirty="0">
                <a:latin typeface="D-DIN" panose="020B0504030202030204" pitchFamily="34" charset="0"/>
              </a:rPr>
              <a:t>Brindishe Manor </a:t>
            </a:r>
            <a:r>
              <a:rPr lang="en-GB" dirty="0">
                <a:latin typeface="D-DIN" panose="020B0504030202030204" pitchFamily="34" charset="0"/>
              </a:rPr>
              <a:t> - 0208 852 0852 - info-BM@brindisheschools.org</a:t>
            </a:r>
          </a:p>
        </p:txBody>
      </p:sp>
      <p:sp>
        <p:nvSpPr>
          <p:cNvPr id="3" name="TextBox 2"/>
          <p:cNvSpPr txBox="1"/>
          <p:nvPr/>
        </p:nvSpPr>
        <p:spPr>
          <a:xfrm>
            <a:off x="254300" y="2025973"/>
            <a:ext cx="11768166" cy="923330"/>
          </a:xfrm>
          <a:prstGeom prst="rect">
            <a:avLst/>
          </a:prstGeom>
          <a:noFill/>
          <a:ln w="38100">
            <a:solidFill>
              <a:schemeClr val="accent4"/>
            </a:solidFill>
          </a:ln>
        </p:spPr>
        <p:txBody>
          <a:bodyPr wrap="square" rtlCol="0">
            <a:spAutoFit/>
          </a:bodyPr>
          <a:lstStyle/>
          <a:p>
            <a:r>
              <a:rPr lang="en-GB" b="1" dirty="0">
                <a:latin typeface="D-DIN" panose="020B0504030202030204" pitchFamily="34" charset="0"/>
              </a:rPr>
              <a:t>Message for Class Teacher or a member of the Senior Leadership Team</a:t>
            </a:r>
          </a:p>
          <a:p>
            <a:r>
              <a:rPr lang="en-GB" dirty="0">
                <a:latin typeface="D-DIN" panose="020B0504030202030204" pitchFamily="34" charset="0"/>
              </a:rPr>
              <a:t>Email </a:t>
            </a:r>
            <a:r>
              <a:rPr lang="en-GB" dirty="0">
                <a:latin typeface="D-DIN" panose="020B0504030202030204" pitchFamily="34" charset="0"/>
                <a:hlinkClick r:id="rId3"/>
              </a:rPr>
              <a:t>info-BM@brindisheschools.org</a:t>
            </a:r>
            <a:r>
              <a:rPr lang="en-GB" dirty="0">
                <a:latin typeface="D-DIN" panose="020B0504030202030204" pitchFamily="34" charset="0"/>
              </a:rPr>
              <a:t> – please mark ‘For Attention Of …’ followed by the name of the member of staff e.g. FAO Miss Matthews. </a:t>
            </a:r>
          </a:p>
        </p:txBody>
      </p:sp>
      <p:sp>
        <p:nvSpPr>
          <p:cNvPr id="4" name="TextBox 3"/>
          <p:cNvSpPr txBox="1"/>
          <p:nvPr/>
        </p:nvSpPr>
        <p:spPr>
          <a:xfrm>
            <a:off x="254300" y="3023060"/>
            <a:ext cx="11768166" cy="923330"/>
          </a:xfrm>
          <a:prstGeom prst="rect">
            <a:avLst/>
          </a:prstGeom>
          <a:noFill/>
          <a:ln w="38100">
            <a:solidFill>
              <a:schemeClr val="accent5"/>
            </a:solidFill>
          </a:ln>
        </p:spPr>
        <p:txBody>
          <a:bodyPr wrap="square" rtlCol="0">
            <a:spAutoFit/>
          </a:bodyPr>
          <a:lstStyle/>
          <a:p>
            <a:r>
              <a:rPr lang="en-GB" b="1" dirty="0">
                <a:latin typeface="D-DIN" panose="020B0504030202030204" pitchFamily="34" charset="0"/>
              </a:rPr>
              <a:t>Extended Services – Breakfast and Tea Club</a:t>
            </a:r>
          </a:p>
          <a:p>
            <a:r>
              <a:rPr lang="en-GB" dirty="0">
                <a:latin typeface="D-DIN" panose="020B0504030202030204" pitchFamily="34" charset="0"/>
              </a:rPr>
              <a:t>Alicia Graham (Interim Extended Services Manager) can be contacted at</a:t>
            </a:r>
            <a:r>
              <a:rPr lang="en-GB" b="1" dirty="0">
                <a:latin typeface="D-DIN" panose="020B0504030202030204" pitchFamily="34" charset="0"/>
              </a:rPr>
              <a:t> </a:t>
            </a:r>
            <a:r>
              <a:rPr lang="en-GB" dirty="0">
                <a:latin typeface="D-DIN" panose="020B0504030202030204" pitchFamily="34" charset="0"/>
                <a:hlinkClick r:id="rId4"/>
              </a:rPr>
              <a:t>extendedservices-BM@</a:t>
            </a:r>
            <a:r>
              <a:rPr lang="en-GB" dirty="0">
                <a:latin typeface="D-DIN" panose="020B0504030202030204" pitchFamily="34" charset="0"/>
              </a:rPr>
              <a:t>brindisheschools.org</a:t>
            </a:r>
          </a:p>
          <a:p>
            <a:r>
              <a:rPr lang="en-GB" b="1" dirty="0">
                <a:latin typeface="D-DIN" panose="020B0504030202030204" pitchFamily="34" charset="0"/>
              </a:rPr>
              <a:t>Telephone on:</a:t>
            </a:r>
            <a:r>
              <a:rPr lang="en-GB" dirty="0">
                <a:latin typeface="D-DIN" panose="020B0504030202030204" pitchFamily="34" charset="0"/>
              </a:rPr>
              <a:t> 020 8852 7245 </a:t>
            </a:r>
          </a:p>
        </p:txBody>
      </p:sp>
      <p:sp>
        <p:nvSpPr>
          <p:cNvPr id="7" name="TextBox 6"/>
          <p:cNvSpPr txBox="1"/>
          <p:nvPr/>
        </p:nvSpPr>
        <p:spPr>
          <a:xfrm>
            <a:off x="254300" y="4030877"/>
            <a:ext cx="11768166" cy="1200329"/>
          </a:xfrm>
          <a:prstGeom prst="rect">
            <a:avLst/>
          </a:prstGeom>
          <a:noFill/>
          <a:ln w="38100">
            <a:solidFill>
              <a:srgbClr val="FF33CC"/>
            </a:solidFill>
          </a:ln>
        </p:spPr>
        <p:txBody>
          <a:bodyPr wrap="square" rtlCol="0">
            <a:spAutoFit/>
          </a:bodyPr>
          <a:lstStyle/>
          <a:p>
            <a:r>
              <a:rPr lang="en-GB" b="1" dirty="0">
                <a:latin typeface="D-DIN" panose="020B0504030202030204" pitchFamily="34" charset="0"/>
              </a:rPr>
              <a:t>General Enquiries</a:t>
            </a:r>
          </a:p>
          <a:p>
            <a:r>
              <a:rPr lang="en-GB" dirty="0">
                <a:latin typeface="D-DIN" panose="020B0504030202030204" pitchFamily="34" charset="0"/>
              </a:rPr>
              <a:t>0208 852 7245 </a:t>
            </a:r>
            <a:r>
              <a:rPr lang="en-GB" dirty="0">
                <a:latin typeface="D-DIN" panose="020B0504030202030204" pitchFamily="34" charset="0"/>
                <a:hlinkClick r:id="rId5"/>
              </a:rPr>
              <a:t>–</a:t>
            </a:r>
            <a:r>
              <a:rPr lang="en-GB" dirty="0">
                <a:latin typeface="D-DIN" panose="020B0504030202030204" pitchFamily="34" charset="0"/>
              </a:rPr>
              <a:t> info-BM@brindisheschools.org</a:t>
            </a:r>
          </a:p>
          <a:p>
            <a:r>
              <a:rPr lang="en-GB" dirty="0">
                <a:latin typeface="D-DIN" panose="020B0504030202030204" pitchFamily="34" charset="0"/>
              </a:rPr>
              <a:t>Our preferred method of communication is via email if you cannot find the answer on the school website. Emails will be responded to within 48 hours so if it is an emergency, please call the school directly. </a:t>
            </a:r>
          </a:p>
        </p:txBody>
      </p:sp>
      <p:sp>
        <p:nvSpPr>
          <p:cNvPr id="10" name="TextBox 9"/>
          <p:cNvSpPr txBox="1"/>
          <p:nvPr/>
        </p:nvSpPr>
        <p:spPr>
          <a:xfrm>
            <a:off x="254300" y="5319759"/>
            <a:ext cx="11768166" cy="923330"/>
          </a:xfrm>
          <a:prstGeom prst="rect">
            <a:avLst/>
          </a:prstGeom>
          <a:noFill/>
          <a:ln w="38100">
            <a:solidFill>
              <a:schemeClr val="accent4"/>
            </a:solidFill>
          </a:ln>
        </p:spPr>
        <p:txBody>
          <a:bodyPr wrap="square" rtlCol="0">
            <a:spAutoFit/>
          </a:bodyPr>
          <a:lstStyle/>
          <a:p>
            <a:r>
              <a:rPr lang="en-GB" b="1">
                <a:latin typeface="D-DIN" panose="020B0504030202030204" pitchFamily="34" charset="0"/>
              </a:rPr>
              <a:t>Nourish and School Meals</a:t>
            </a:r>
          </a:p>
          <a:p>
            <a:r>
              <a:rPr lang="en-GB">
                <a:latin typeface="D-DIN" panose="020B0504030202030204" pitchFamily="34" charset="0"/>
              </a:rPr>
              <a:t>Clare Doran - </a:t>
            </a:r>
            <a:r>
              <a:rPr lang="en-GB">
                <a:latin typeface="D-DIN" panose="020B0504030202030204" pitchFamily="34" charset="0"/>
                <a:hlinkClick r:id="rId6"/>
              </a:rPr>
              <a:t>schoolmeals@brindisheschools.org</a:t>
            </a:r>
            <a:endParaRPr lang="en-GB">
              <a:latin typeface="D-DIN" panose="020B0504030202030204" pitchFamily="34" charset="0"/>
            </a:endParaRPr>
          </a:p>
          <a:p>
            <a:r>
              <a:rPr lang="en-GB">
                <a:latin typeface="D-DIN" panose="020B0504030202030204" pitchFamily="34" charset="0"/>
              </a:rPr>
              <a:t>M: 07943 041790</a:t>
            </a:r>
          </a:p>
        </p:txBody>
      </p:sp>
    </p:spTree>
    <p:extLst>
      <p:ext uri="{BB962C8B-B14F-4D97-AF65-F5344CB8AC3E}">
        <p14:creationId xmlns:p14="http://schemas.microsoft.com/office/powerpoint/2010/main" val="3857424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animBg="1"/>
      <p:bldP spid="4" grpId="0" animBg="1"/>
      <p:bldP spid="7"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51498"/>
            <a:ext cx="7255683" cy="769441"/>
          </a:xfrm>
          <a:prstGeom prst="rect">
            <a:avLst/>
          </a:prstGeom>
          <a:noFill/>
        </p:spPr>
        <p:txBody>
          <a:bodyPr wrap="square" rtlCol="0">
            <a:spAutoFit/>
          </a:bodyPr>
          <a:lstStyle/>
          <a:p>
            <a:r>
              <a:rPr lang="en-GB" sz="4400">
                <a:latin typeface="D-DIN" panose="020B0504030202030204" pitchFamily="34" charset="0"/>
              </a:rPr>
              <a:t>Arbor</a:t>
            </a:r>
          </a:p>
        </p:txBody>
      </p:sp>
      <p:pic>
        <p:nvPicPr>
          <p:cNvPr id="7" name="Picture 6">
            <a:extLst>
              <a:ext uri="{FF2B5EF4-FFF2-40B4-BE49-F238E27FC236}">
                <a16:creationId xmlns:a16="http://schemas.microsoft.com/office/drawing/2014/main" id="{AD29287C-C240-DEB5-D177-99957D16F738}"/>
              </a:ext>
            </a:extLst>
          </p:cNvPr>
          <p:cNvPicPr>
            <a:picLocks noChangeAspect="1"/>
          </p:cNvPicPr>
          <p:nvPr/>
        </p:nvPicPr>
        <p:blipFill>
          <a:blip r:embed="rId3"/>
          <a:stretch>
            <a:fillRect/>
          </a:stretch>
        </p:blipFill>
        <p:spPr>
          <a:xfrm>
            <a:off x="9215706" y="292684"/>
            <a:ext cx="2657846" cy="1381318"/>
          </a:xfrm>
          <a:prstGeom prst="rect">
            <a:avLst/>
          </a:prstGeom>
        </p:spPr>
      </p:pic>
      <p:pic>
        <p:nvPicPr>
          <p:cNvPr id="10" name="Picture 9">
            <a:extLst>
              <a:ext uri="{FF2B5EF4-FFF2-40B4-BE49-F238E27FC236}">
                <a16:creationId xmlns:a16="http://schemas.microsoft.com/office/drawing/2014/main" id="{0CC77E95-5FE4-532B-1CA5-E6D57D0D35F8}"/>
              </a:ext>
            </a:extLst>
          </p:cNvPr>
          <p:cNvPicPr>
            <a:picLocks noChangeAspect="1"/>
          </p:cNvPicPr>
          <p:nvPr/>
        </p:nvPicPr>
        <p:blipFill>
          <a:blip r:embed="rId4"/>
          <a:stretch>
            <a:fillRect/>
          </a:stretch>
        </p:blipFill>
        <p:spPr>
          <a:xfrm>
            <a:off x="4665060" y="2025562"/>
            <a:ext cx="7272640" cy="4138901"/>
          </a:xfrm>
          <a:prstGeom prst="rect">
            <a:avLst/>
          </a:prstGeom>
        </p:spPr>
      </p:pic>
      <p:sp>
        <p:nvSpPr>
          <p:cNvPr id="12" name="TextBox 11">
            <a:extLst>
              <a:ext uri="{FF2B5EF4-FFF2-40B4-BE49-F238E27FC236}">
                <a16:creationId xmlns:a16="http://schemas.microsoft.com/office/drawing/2014/main" id="{DCBBACC2-77EF-5108-B409-F5675EA0404D}"/>
              </a:ext>
            </a:extLst>
          </p:cNvPr>
          <p:cNvSpPr txBox="1"/>
          <p:nvPr/>
        </p:nvSpPr>
        <p:spPr>
          <a:xfrm>
            <a:off x="254300" y="983343"/>
            <a:ext cx="4455886" cy="4708981"/>
          </a:xfrm>
          <a:prstGeom prst="rect">
            <a:avLst/>
          </a:prstGeom>
          <a:noFill/>
        </p:spPr>
        <p:txBody>
          <a:bodyPr wrap="square" rtlCol="0">
            <a:spAutoFit/>
          </a:bodyPr>
          <a:lstStyle/>
          <a:p>
            <a:r>
              <a:rPr lang="en-US" sz="2000">
                <a:latin typeface="D-DIN" panose="020B0504030202030204" pitchFamily="34" charset="0"/>
              </a:rPr>
              <a:t>What can you do on the Arbor App?</a:t>
            </a:r>
          </a:p>
          <a:p>
            <a:pPr marL="342900" indent="-342900">
              <a:buFont typeface="Arial" panose="020B0604020202020204" pitchFamily="34" charset="0"/>
              <a:buChar char="•"/>
            </a:pPr>
            <a:r>
              <a:rPr lang="en-US" sz="2000">
                <a:latin typeface="D-DIN" panose="020B0504030202030204" pitchFamily="34" charset="0"/>
              </a:rPr>
              <a:t>Add and amend information</a:t>
            </a:r>
          </a:p>
          <a:p>
            <a:pPr marL="342900" indent="-342900">
              <a:buFont typeface="Arial" panose="020B0604020202020204" pitchFamily="34" charset="0"/>
              <a:buChar char="•"/>
            </a:pPr>
            <a:r>
              <a:rPr lang="en-US" sz="2000">
                <a:latin typeface="D-DIN" panose="020B0504030202030204" pitchFamily="34" charset="0"/>
              </a:rPr>
              <a:t>See school notices</a:t>
            </a:r>
          </a:p>
          <a:p>
            <a:pPr marL="342900" indent="-342900">
              <a:buFont typeface="Arial" panose="020B0604020202020204" pitchFamily="34" charset="0"/>
              <a:buChar char="•"/>
            </a:pPr>
            <a:r>
              <a:rPr lang="en-US" sz="2000">
                <a:latin typeface="D-DIN" panose="020B0504030202030204" pitchFamily="34" charset="0"/>
              </a:rPr>
              <a:t>Update child’s information</a:t>
            </a:r>
          </a:p>
          <a:p>
            <a:pPr marL="342900" indent="-342900">
              <a:buFont typeface="Arial" panose="020B0604020202020204" pitchFamily="34" charset="0"/>
              <a:buChar char="•"/>
            </a:pPr>
            <a:r>
              <a:rPr lang="en-US" sz="2000">
                <a:latin typeface="D-DIN" panose="020B0504030202030204" pitchFamily="34" charset="0"/>
              </a:rPr>
              <a:t>Update your information</a:t>
            </a:r>
          </a:p>
          <a:p>
            <a:pPr marL="342900" indent="-342900">
              <a:buFont typeface="Arial" panose="020B0604020202020204" pitchFamily="34" charset="0"/>
              <a:buChar char="•"/>
            </a:pPr>
            <a:r>
              <a:rPr lang="en-US" sz="2000">
                <a:latin typeface="D-DIN" panose="020B0504030202030204" pitchFamily="34" charset="0"/>
              </a:rPr>
              <a:t>See your child’s lessons</a:t>
            </a:r>
          </a:p>
          <a:p>
            <a:pPr marL="342900" indent="-342900">
              <a:buFont typeface="Arial" panose="020B0604020202020204" pitchFamily="34" charset="0"/>
              <a:buChar char="•"/>
            </a:pPr>
            <a:r>
              <a:rPr lang="en-US" sz="2000">
                <a:latin typeface="D-DIN" panose="020B0504030202030204" pitchFamily="34" charset="0"/>
              </a:rPr>
              <a:t>See your child’s attendance</a:t>
            </a:r>
          </a:p>
          <a:p>
            <a:pPr marL="342900" indent="-342900">
              <a:buFont typeface="Arial" panose="020B0604020202020204" pitchFamily="34" charset="0"/>
              <a:buChar char="•"/>
            </a:pPr>
            <a:r>
              <a:rPr lang="en-US" sz="2000">
                <a:latin typeface="D-DIN" panose="020B0504030202030204" pitchFamily="34" charset="0"/>
              </a:rPr>
              <a:t>Retrieve an attendance summary for week, term and/or the year</a:t>
            </a:r>
          </a:p>
          <a:p>
            <a:pPr marL="342900" indent="-342900">
              <a:buFont typeface="Arial" panose="020B0604020202020204" pitchFamily="34" charset="0"/>
              <a:buChar char="•"/>
            </a:pPr>
            <a:r>
              <a:rPr lang="en-US" sz="2000">
                <a:latin typeface="D-DIN" panose="020B0504030202030204" pitchFamily="34" charset="0"/>
              </a:rPr>
              <a:t>Book a parent/carer consultation</a:t>
            </a:r>
          </a:p>
          <a:p>
            <a:pPr marL="342900" indent="-342900">
              <a:buFont typeface="Arial" panose="020B0604020202020204" pitchFamily="34" charset="0"/>
              <a:buChar char="•"/>
            </a:pPr>
            <a:r>
              <a:rPr lang="en-US" sz="2000">
                <a:latin typeface="D-DIN" panose="020B0504030202030204" pitchFamily="34" charset="0"/>
              </a:rPr>
              <a:t>Sign your child up for clubs, trip, visitors and music</a:t>
            </a:r>
          </a:p>
          <a:p>
            <a:pPr marL="342900" indent="-342900">
              <a:buFont typeface="Arial" panose="020B0604020202020204" pitchFamily="34" charset="0"/>
              <a:buChar char="•"/>
            </a:pPr>
            <a:r>
              <a:rPr lang="en-US" sz="2000">
                <a:latin typeface="D-DIN" panose="020B0504030202030204" pitchFamily="34" charset="0"/>
              </a:rPr>
              <a:t>Pay for trips and clubs (where needed)</a:t>
            </a:r>
          </a:p>
          <a:p>
            <a:pPr marL="342900" indent="-342900">
              <a:buFont typeface="Arial" panose="020B0604020202020204" pitchFamily="34" charset="0"/>
              <a:buChar char="•"/>
            </a:pPr>
            <a:r>
              <a:rPr lang="en-US" sz="2000">
                <a:latin typeface="D-DIN" panose="020B0504030202030204" pitchFamily="34" charset="0"/>
              </a:rPr>
              <a:t>See account balances </a:t>
            </a:r>
            <a:endParaRPr lang="en-GB" sz="2000">
              <a:latin typeface="D-DIN" panose="020B0504030202030204" pitchFamily="34" charset="0"/>
            </a:endParaRPr>
          </a:p>
        </p:txBody>
      </p:sp>
    </p:spTree>
    <p:extLst>
      <p:ext uri="{BB962C8B-B14F-4D97-AF65-F5344CB8AC3E}">
        <p14:creationId xmlns:p14="http://schemas.microsoft.com/office/powerpoint/2010/main" val="34424561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51498"/>
            <a:ext cx="8202547" cy="769441"/>
          </a:xfrm>
          <a:prstGeom prst="rect">
            <a:avLst/>
          </a:prstGeom>
          <a:noFill/>
        </p:spPr>
        <p:txBody>
          <a:bodyPr wrap="square" rtlCol="0">
            <a:spAutoFit/>
          </a:bodyPr>
          <a:lstStyle/>
          <a:p>
            <a:r>
              <a:rPr lang="en-GB" sz="4400">
                <a:latin typeface="D-DIN" panose="020B0504030202030204" pitchFamily="34" charset="0"/>
              </a:rPr>
              <a:t>Nourish (school meals) and FSM</a:t>
            </a:r>
          </a:p>
        </p:txBody>
      </p:sp>
      <p:sp>
        <p:nvSpPr>
          <p:cNvPr id="3" name="TextBox 2"/>
          <p:cNvSpPr txBox="1"/>
          <p:nvPr/>
        </p:nvSpPr>
        <p:spPr>
          <a:xfrm>
            <a:off x="95248" y="1686742"/>
            <a:ext cx="11508454" cy="4801314"/>
          </a:xfrm>
          <a:prstGeom prst="rect">
            <a:avLst/>
          </a:prstGeom>
          <a:noFill/>
          <a:ln w="38100">
            <a:solidFill>
              <a:schemeClr val="accent4"/>
            </a:solidFill>
          </a:ln>
        </p:spPr>
        <p:txBody>
          <a:bodyPr wrap="square" rtlCol="0">
            <a:spAutoFit/>
          </a:bodyPr>
          <a:lstStyle/>
          <a:p>
            <a:r>
              <a:rPr lang="en-GB"/>
              <a:t>Nourish is a friendly family-led school caterer with bags of initiative and a love of good food. They believe every child needs a satisfying meal at lunchtime, fuelling them for the afternoon ahead. Nurturing the importance of a healthy and balanced diet, they provide a nutritious meal every day to nourish from within. </a:t>
            </a:r>
          </a:p>
          <a:p>
            <a:endParaRPr lang="en-GB" b="1">
              <a:latin typeface="D-DIN" panose="020B0504030202030204" pitchFamily="34" charset="0"/>
            </a:endParaRPr>
          </a:p>
          <a:p>
            <a:r>
              <a:rPr lang="en-GB" b="1">
                <a:latin typeface="D-DIN" panose="020B0504030202030204" pitchFamily="34" charset="0"/>
              </a:rPr>
              <a:t>Each day the children will have a choice of:</a:t>
            </a:r>
            <a:endParaRPr lang="en-GB">
              <a:latin typeface="D-DIN" panose="020B0504030202030204" pitchFamily="34" charset="0"/>
            </a:endParaRPr>
          </a:p>
          <a:p>
            <a:pPr marL="285750" indent="-285750">
              <a:buFont typeface="Arial" panose="020B0604020202020204" pitchFamily="34" charset="0"/>
              <a:buChar char="•"/>
            </a:pPr>
            <a:r>
              <a:rPr lang="en-GB">
                <a:latin typeface="D-DIN" panose="020B0504030202030204" pitchFamily="34" charset="0"/>
              </a:rPr>
              <a:t>Three main dishes</a:t>
            </a:r>
          </a:p>
          <a:p>
            <a:pPr marL="285750" indent="-285750">
              <a:buFont typeface="Arial" panose="020B0604020202020204" pitchFamily="34" charset="0"/>
              <a:buChar char="•"/>
            </a:pPr>
            <a:r>
              <a:rPr lang="en-GB">
                <a:latin typeface="D-DIN" panose="020B0504030202030204" pitchFamily="34" charset="0"/>
              </a:rPr>
              <a:t>A pudding OR a choice of either cheese/biscuits or yoghurt</a:t>
            </a:r>
          </a:p>
          <a:p>
            <a:pPr marL="285750" indent="-285750">
              <a:buFont typeface="Arial" panose="020B0604020202020204" pitchFamily="34" charset="0"/>
              <a:buChar char="•"/>
            </a:pPr>
            <a:r>
              <a:rPr lang="en-GB">
                <a:latin typeface="D-DIN" panose="020B0504030202030204" pitchFamily="34" charset="0"/>
              </a:rPr>
              <a:t>Freshly baked bread</a:t>
            </a:r>
          </a:p>
          <a:p>
            <a:pPr marL="285750" indent="-285750">
              <a:buFont typeface="Arial" panose="020B0604020202020204" pitchFamily="34" charset="0"/>
              <a:buChar char="•"/>
            </a:pPr>
            <a:r>
              <a:rPr lang="en-GB">
                <a:latin typeface="D-DIN" panose="020B0504030202030204" pitchFamily="34" charset="0"/>
              </a:rPr>
              <a:t>Fresh fruit</a:t>
            </a:r>
          </a:p>
          <a:p>
            <a:pPr marL="285750" indent="-285750">
              <a:buFont typeface="Arial" panose="020B0604020202020204" pitchFamily="34" charset="0"/>
              <a:buChar char="•"/>
            </a:pPr>
            <a:r>
              <a:rPr lang="en-GB">
                <a:latin typeface="D-DIN" panose="020B0504030202030204" pitchFamily="34" charset="0"/>
              </a:rPr>
              <a:t>Nine salad choices each day from the salad bar</a:t>
            </a:r>
          </a:p>
          <a:p>
            <a:pPr marL="285750" indent="-285750">
              <a:buFont typeface="Arial" panose="020B0604020202020204" pitchFamily="34" charset="0"/>
              <a:buChar char="•"/>
            </a:pPr>
            <a:r>
              <a:rPr lang="en-GB">
                <a:latin typeface="D-DIN" panose="020B0504030202030204" pitchFamily="34" charset="0"/>
              </a:rPr>
              <a:t>Milk and water</a:t>
            </a:r>
          </a:p>
          <a:p>
            <a:endParaRPr lang="en-GB">
              <a:latin typeface="D-DIN" panose="020B0504030202030204" pitchFamily="34" charset="0"/>
            </a:endParaRPr>
          </a:p>
          <a:p>
            <a:endParaRPr lang="en-GB">
              <a:latin typeface="D-DIN" panose="020B0504030202030204" pitchFamily="34" charset="0"/>
            </a:endParaRPr>
          </a:p>
          <a:p>
            <a:endParaRPr lang="en-GB">
              <a:latin typeface="D-DIN" panose="020B0504030202030204" pitchFamily="34" charset="0"/>
            </a:endParaRPr>
          </a:p>
          <a:p>
            <a:endParaRPr lang="en-GB">
              <a:latin typeface="D-DIN" panose="020B0504030202030204" pitchFamily="34" charset="0"/>
            </a:endParaRPr>
          </a:p>
          <a:p>
            <a:pPr marL="285750" indent="-285750">
              <a:buFont typeface="Arial" panose="020B0604020202020204" pitchFamily="34" charset="0"/>
              <a:buChar char="•"/>
            </a:pPr>
            <a:endParaRPr lang="en-GB">
              <a:latin typeface="D-DIN" panose="020B0504030202030204" pitchFamily="34" charset="0"/>
            </a:endParaRPr>
          </a:p>
          <a:p>
            <a:r>
              <a:rPr lang="en-GB">
                <a:latin typeface="D-DIN" panose="020B0504030202030204" pitchFamily="34" charset="0"/>
              </a:rPr>
              <a:t>Cost per day: Free under the current Mayor of London’s Scheme </a:t>
            </a:r>
          </a:p>
        </p:txBody>
      </p:sp>
      <p:sp>
        <p:nvSpPr>
          <p:cNvPr id="2" name="TextBox 1"/>
          <p:cNvSpPr txBox="1"/>
          <p:nvPr/>
        </p:nvSpPr>
        <p:spPr>
          <a:xfrm>
            <a:off x="471452" y="4973082"/>
            <a:ext cx="5026495" cy="646331"/>
          </a:xfrm>
          <a:prstGeom prst="rect">
            <a:avLst/>
          </a:prstGeom>
          <a:noFill/>
          <a:ln w="38100">
            <a:solidFill>
              <a:srgbClr val="FF33CC"/>
            </a:solidFill>
          </a:ln>
        </p:spPr>
        <p:txBody>
          <a:bodyPr wrap="square" rtlCol="0">
            <a:spAutoFit/>
          </a:bodyPr>
          <a:lstStyle/>
          <a:p>
            <a:r>
              <a:rPr lang="en-GB">
                <a:latin typeface="D-DIN" panose="020B0504030202030204" pitchFamily="34" charset="0"/>
              </a:rPr>
              <a:t>Autumn Term Menus can be found on the school website. </a:t>
            </a:r>
          </a:p>
        </p:txBody>
      </p:sp>
      <p:pic>
        <p:nvPicPr>
          <p:cNvPr id="8" name="Picture 7">
            <a:extLst>
              <a:ext uri="{FF2B5EF4-FFF2-40B4-BE49-F238E27FC236}">
                <a16:creationId xmlns:a16="http://schemas.microsoft.com/office/drawing/2014/main" id="{37F886D9-5C2D-1A31-1E65-2A7FD21C8946}"/>
              </a:ext>
            </a:extLst>
          </p:cNvPr>
          <p:cNvPicPr>
            <a:picLocks noChangeAspect="1"/>
          </p:cNvPicPr>
          <p:nvPr/>
        </p:nvPicPr>
        <p:blipFill>
          <a:blip r:embed="rId3"/>
          <a:stretch>
            <a:fillRect/>
          </a:stretch>
        </p:blipFill>
        <p:spPr>
          <a:xfrm>
            <a:off x="8157236" y="73847"/>
            <a:ext cx="3805277" cy="12161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a:extLst>
              <a:ext uri="{FF2B5EF4-FFF2-40B4-BE49-F238E27FC236}">
                <a16:creationId xmlns:a16="http://schemas.microsoft.com/office/drawing/2014/main" id="{744BC25D-0D49-F730-4DA8-6FDD84BE04FB}"/>
              </a:ext>
            </a:extLst>
          </p:cNvPr>
          <p:cNvPicPr>
            <a:picLocks noChangeAspect="1"/>
          </p:cNvPicPr>
          <p:nvPr/>
        </p:nvPicPr>
        <p:blipFill>
          <a:blip r:embed="rId4"/>
          <a:stretch>
            <a:fillRect/>
          </a:stretch>
        </p:blipFill>
        <p:spPr>
          <a:xfrm>
            <a:off x="6754087" y="2644523"/>
            <a:ext cx="4368407" cy="3677336"/>
          </a:xfrm>
          <a:prstGeom prst="rect">
            <a:avLst/>
          </a:prstGeom>
        </p:spPr>
      </p:pic>
    </p:spTree>
    <p:extLst>
      <p:ext uri="{BB962C8B-B14F-4D97-AF65-F5344CB8AC3E}">
        <p14:creationId xmlns:p14="http://schemas.microsoft.com/office/powerpoint/2010/main" val="853353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51498"/>
            <a:ext cx="11659953" cy="769441"/>
          </a:xfrm>
          <a:prstGeom prst="rect">
            <a:avLst/>
          </a:prstGeom>
          <a:noFill/>
        </p:spPr>
        <p:txBody>
          <a:bodyPr wrap="square" rtlCol="0">
            <a:spAutoFit/>
          </a:bodyPr>
          <a:lstStyle/>
          <a:p>
            <a:r>
              <a:rPr lang="en-GB" sz="4400">
                <a:latin typeface="D-DIN" panose="020B0504030202030204" pitchFamily="34" charset="0"/>
              </a:rPr>
              <a:t>Key Dates</a:t>
            </a:r>
          </a:p>
        </p:txBody>
      </p:sp>
      <p:sp>
        <p:nvSpPr>
          <p:cNvPr id="3" name="TextBox 2"/>
          <p:cNvSpPr txBox="1"/>
          <p:nvPr/>
        </p:nvSpPr>
        <p:spPr>
          <a:xfrm>
            <a:off x="330050" y="973917"/>
            <a:ext cx="4912871" cy="1754326"/>
          </a:xfrm>
          <a:prstGeom prst="rect">
            <a:avLst/>
          </a:prstGeom>
          <a:noFill/>
          <a:ln w="38100">
            <a:solidFill>
              <a:schemeClr val="accent5"/>
            </a:solidFill>
          </a:ln>
        </p:spPr>
        <p:txBody>
          <a:bodyPr wrap="square" rtlCol="0">
            <a:spAutoFit/>
          </a:bodyPr>
          <a:lstStyle/>
          <a:p>
            <a:r>
              <a:rPr lang="en-GB">
                <a:latin typeface="D-DIN" panose="020B0504030202030204" pitchFamily="34" charset="0"/>
              </a:rPr>
              <a:t>We will endeavour as much as practically reasonable, to provide you with dates well in advance. Please see our ‘Key Dates for Parents/Carers’ document on Weduc. Class teachers will give you at least 2 weeks' notice of a planned Educational Visit. </a:t>
            </a:r>
            <a:endParaRPr lang="en-GB"/>
          </a:p>
        </p:txBody>
      </p:sp>
      <p:sp>
        <p:nvSpPr>
          <p:cNvPr id="2" name="TextBox 1"/>
          <p:cNvSpPr txBox="1"/>
          <p:nvPr/>
        </p:nvSpPr>
        <p:spPr>
          <a:xfrm>
            <a:off x="5374580" y="612844"/>
            <a:ext cx="6563120" cy="5632311"/>
          </a:xfrm>
          <a:prstGeom prst="rect">
            <a:avLst/>
          </a:prstGeom>
          <a:noFill/>
          <a:ln w="38100">
            <a:solidFill>
              <a:schemeClr val="accent4"/>
            </a:solidFill>
          </a:ln>
        </p:spPr>
        <p:txBody>
          <a:bodyPr wrap="square" rtlCol="0">
            <a:spAutoFit/>
          </a:bodyPr>
          <a:lstStyle/>
          <a:p>
            <a:r>
              <a:rPr lang="en-GB" b="1"/>
              <a:t>Term Dates: 2026–2027</a:t>
            </a:r>
          </a:p>
          <a:p>
            <a:r>
              <a:rPr lang="en-GB" b="1"/>
              <a:t>Autumn Term  </a:t>
            </a:r>
          </a:p>
          <a:p>
            <a:r>
              <a:rPr lang="en-GB"/>
              <a:t>Thursday 3rd September 2026 to Friday 23 October 2026</a:t>
            </a:r>
          </a:p>
          <a:p>
            <a:r>
              <a:rPr lang="en-GB" b="1"/>
              <a:t>Half-term: Monday 26 October 2026 to Friday 30 October 2026</a:t>
            </a:r>
            <a:endParaRPr lang="en-GB"/>
          </a:p>
          <a:p>
            <a:r>
              <a:rPr lang="en-GB"/>
              <a:t>Monday 2 November 2026 to Friday 18 December 2026</a:t>
            </a:r>
          </a:p>
          <a:p>
            <a:r>
              <a:rPr lang="en-GB" b="1"/>
              <a:t>Spring Term</a:t>
            </a:r>
          </a:p>
          <a:p>
            <a:r>
              <a:rPr lang="en-GB"/>
              <a:t>Tuesday 5 January 2027 to Friday 12 February 2027</a:t>
            </a:r>
          </a:p>
          <a:p>
            <a:r>
              <a:rPr lang="en-GB" b="1"/>
              <a:t>Half-term: Monday 15 February 2027 to Friday 19 February 2027</a:t>
            </a:r>
            <a:endParaRPr lang="en-GB"/>
          </a:p>
          <a:p>
            <a:r>
              <a:rPr lang="en-GB"/>
              <a:t>Monday 22 February 2027 to Wednesday 24 March 2027</a:t>
            </a:r>
          </a:p>
          <a:p>
            <a:r>
              <a:rPr lang="en-GB" b="1"/>
              <a:t>Summer Term</a:t>
            </a:r>
          </a:p>
          <a:p>
            <a:r>
              <a:rPr lang="en-GB"/>
              <a:t>Monday 12 April 2027 to Friday 28 May 2027</a:t>
            </a:r>
          </a:p>
          <a:p>
            <a:r>
              <a:rPr lang="en-GB" b="1" i="1"/>
              <a:t>(the early May bank holiday will be taken on 3 May)</a:t>
            </a:r>
            <a:endParaRPr lang="en-GB"/>
          </a:p>
          <a:p>
            <a:r>
              <a:rPr lang="en-GB" b="1"/>
              <a:t>Half-term: Monday 31 May 2027 to Friday 4 June 2027</a:t>
            </a:r>
            <a:endParaRPr lang="en-GB"/>
          </a:p>
          <a:p>
            <a:r>
              <a:rPr lang="en-GB"/>
              <a:t>Monday 7 June 2027 to Wednesday 21 July 2027</a:t>
            </a:r>
          </a:p>
          <a:p>
            <a:r>
              <a:rPr lang="en-GB" b="1"/>
              <a:t>INSET DAYS</a:t>
            </a:r>
          </a:p>
          <a:p>
            <a:r>
              <a:rPr lang="en-GB"/>
              <a:t>Wednesday 2 September 2026</a:t>
            </a:r>
          </a:p>
          <a:p>
            <a:r>
              <a:rPr lang="en-GB"/>
              <a:t>Friday 27 November 2026</a:t>
            </a:r>
          </a:p>
          <a:p>
            <a:r>
              <a:rPr lang="en-GB"/>
              <a:t>Monday 4 January 2027</a:t>
            </a:r>
          </a:p>
          <a:p>
            <a:r>
              <a:rPr lang="en-GB"/>
              <a:t>Thursday 25 March 2027 </a:t>
            </a:r>
          </a:p>
          <a:p>
            <a:r>
              <a:rPr lang="en-GB"/>
              <a:t>Thursday 22 July 2027 </a:t>
            </a:r>
          </a:p>
        </p:txBody>
      </p:sp>
    </p:spTree>
    <p:extLst>
      <p:ext uri="{BB962C8B-B14F-4D97-AF65-F5344CB8AC3E}">
        <p14:creationId xmlns:p14="http://schemas.microsoft.com/office/powerpoint/2010/main" val="1752910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769441"/>
          </a:xfrm>
          <a:prstGeom prst="rect">
            <a:avLst/>
          </a:prstGeom>
          <a:noFill/>
        </p:spPr>
        <p:txBody>
          <a:bodyPr wrap="square" rtlCol="0">
            <a:spAutoFit/>
          </a:bodyPr>
          <a:lstStyle/>
          <a:p>
            <a:r>
              <a:rPr lang="en-GB" sz="4400">
                <a:latin typeface="D-DIN" panose="020B0504030202030204" pitchFamily="34" charset="0"/>
              </a:rPr>
              <a:t>Website</a:t>
            </a:r>
          </a:p>
        </p:txBody>
      </p:sp>
      <p:sp>
        <p:nvSpPr>
          <p:cNvPr id="7" name="TextBox 6"/>
          <p:cNvSpPr txBox="1"/>
          <p:nvPr/>
        </p:nvSpPr>
        <p:spPr>
          <a:xfrm>
            <a:off x="389567" y="910893"/>
            <a:ext cx="5307847" cy="5355312"/>
          </a:xfrm>
          <a:prstGeom prst="rect">
            <a:avLst/>
          </a:prstGeom>
          <a:noFill/>
          <a:ln w="38100">
            <a:solidFill>
              <a:srgbClr val="FF33CC"/>
            </a:solidFill>
          </a:ln>
        </p:spPr>
        <p:txBody>
          <a:bodyPr wrap="square" rtlCol="0">
            <a:spAutoFit/>
          </a:bodyPr>
          <a:lstStyle/>
          <a:p>
            <a:r>
              <a:rPr lang="en-GB"/>
              <a:t>The Brindishe Federation and school website provides all key information needed for parents/carers.</a:t>
            </a:r>
          </a:p>
          <a:p>
            <a:r>
              <a:rPr lang="en-GB"/>
              <a:t>The website includes:</a:t>
            </a:r>
          </a:p>
          <a:p>
            <a:pPr marL="285750" indent="-285750">
              <a:buFont typeface="Arial" panose="020B0604020202020204" pitchFamily="34" charset="0"/>
              <a:buChar char="•"/>
            </a:pPr>
            <a:r>
              <a:rPr lang="en-GB"/>
              <a:t>School Policies, including Attendance, Admissions, Complaints and RSHE</a:t>
            </a:r>
          </a:p>
          <a:p>
            <a:pPr marL="285750" indent="-285750">
              <a:buFont typeface="Arial" panose="020B0604020202020204" pitchFamily="34" charset="0"/>
              <a:buChar char="•"/>
            </a:pPr>
            <a:r>
              <a:rPr lang="en-GB"/>
              <a:t>Meet our Governing Body</a:t>
            </a:r>
          </a:p>
          <a:p>
            <a:pPr marL="285750" indent="-285750">
              <a:buFont typeface="Arial" panose="020B0604020202020204" pitchFamily="34" charset="0"/>
              <a:buChar char="•"/>
            </a:pPr>
            <a:r>
              <a:rPr lang="en-GB"/>
              <a:t>Nourish Termly Menus</a:t>
            </a:r>
          </a:p>
          <a:p>
            <a:pPr marL="285750" indent="-285750">
              <a:buFont typeface="Arial" panose="020B0604020202020204" pitchFamily="34" charset="0"/>
              <a:buChar char="•"/>
            </a:pPr>
            <a:r>
              <a:rPr lang="en-GB"/>
              <a:t>The Brindishe Curriculum and Year Group Overviews</a:t>
            </a:r>
          </a:p>
          <a:p>
            <a:pPr marL="285750" indent="-285750">
              <a:buFont typeface="Arial" panose="020B0604020202020204" pitchFamily="34" charset="0"/>
              <a:buChar char="•"/>
            </a:pPr>
            <a:r>
              <a:rPr lang="en-GB"/>
              <a:t>Data and Performance Measures</a:t>
            </a:r>
          </a:p>
          <a:p>
            <a:pPr marL="285750" indent="-285750">
              <a:buFont typeface="Arial" panose="020B0604020202020204" pitchFamily="34" charset="0"/>
              <a:buChar char="•"/>
            </a:pPr>
            <a:r>
              <a:rPr lang="en-GB"/>
              <a:t>External Reviews – Ofsted</a:t>
            </a:r>
          </a:p>
          <a:p>
            <a:pPr marL="285750" indent="-285750">
              <a:buFont typeface="Arial" panose="020B0604020202020204" pitchFamily="34" charset="0"/>
              <a:buChar char="•"/>
            </a:pPr>
            <a:r>
              <a:rPr lang="en-GB"/>
              <a:t>Typical School Day</a:t>
            </a:r>
          </a:p>
          <a:p>
            <a:pPr marL="285750" indent="-285750">
              <a:buFont typeface="Arial" panose="020B0604020202020204" pitchFamily="34" charset="0"/>
              <a:buChar char="•"/>
            </a:pPr>
            <a:r>
              <a:rPr lang="en-GB"/>
              <a:t>How to support your child at home</a:t>
            </a:r>
          </a:p>
          <a:p>
            <a:pPr marL="285750" indent="-285750">
              <a:buFont typeface="Arial" panose="020B0604020202020204" pitchFamily="34" charset="0"/>
              <a:buChar char="•"/>
            </a:pPr>
            <a:r>
              <a:rPr lang="en-GB"/>
              <a:t>Clubs and Wrap Around Care</a:t>
            </a:r>
          </a:p>
          <a:p>
            <a:pPr marL="285750" indent="-285750">
              <a:buFont typeface="Arial" panose="020B0604020202020204" pitchFamily="34" charset="0"/>
              <a:buChar char="•"/>
            </a:pPr>
            <a:r>
              <a:rPr lang="en-GB"/>
              <a:t>Weekly federation and school newsletters</a:t>
            </a:r>
          </a:p>
          <a:p>
            <a:pPr marL="285750" indent="-285750">
              <a:buFont typeface="Arial" panose="020B0604020202020204" pitchFamily="34" charset="0"/>
              <a:buChar char="•"/>
            </a:pPr>
            <a:r>
              <a:rPr lang="en-GB"/>
              <a:t>Reading</a:t>
            </a:r>
          </a:p>
          <a:p>
            <a:pPr marL="285750" indent="-285750">
              <a:buFont typeface="Arial" panose="020B0604020202020204" pitchFamily="34" charset="0"/>
              <a:buChar char="•"/>
            </a:pPr>
            <a:r>
              <a:rPr lang="en-GB"/>
              <a:t>Equalities &amp; Diversity</a:t>
            </a:r>
          </a:p>
          <a:p>
            <a:pPr marL="285750" indent="-285750">
              <a:buFont typeface="Arial" panose="020B0604020202020204" pitchFamily="34" charset="0"/>
              <a:buChar char="•"/>
            </a:pPr>
            <a:r>
              <a:rPr lang="en-GB"/>
              <a:t>PTAs</a:t>
            </a:r>
          </a:p>
          <a:p>
            <a:pPr marL="285750" indent="-285750">
              <a:buFont typeface="Arial" panose="020B0604020202020204" pitchFamily="34" charset="0"/>
              <a:buChar char="•"/>
            </a:pPr>
            <a:r>
              <a:rPr lang="en-GB"/>
              <a:t> ….. And much more. </a:t>
            </a:r>
          </a:p>
        </p:txBody>
      </p:sp>
      <p:sp>
        <p:nvSpPr>
          <p:cNvPr id="8" name="TextBox 7"/>
          <p:cNvSpPr txBox="1"/>
          <p:nvPr/>
        </p:nvSpPr>
        <p:spPr>
          <a:xfrm>
            <a:off x="5924662" y="910893"/>
            <a:ext cx="5762343" cy="646331"/>
          </a:xfrm>
          <a:prstGeom prst="rect">
            <a:avLst/>
          </a:prstGeom>
          <a:noFill/>
          <a:ln w="38100">
            <a:solidFill>
              <a:schemeClr val="accent5"/>
            </a:solidFill>
          </a:ln>
        </p:spPr>
        <p:txBody>
          <a:bodyPr wrap="square" rtlCol="0">
            <a:spAutoFit/>
          </a:bodyPr>
          <a:lstStyle/>
          <a:p>
            <a:r>
              <a:rPr lang="en-GB"/>
              <a:t>The website also provides a virtual office function – please visit the virtual office for all your daily enquiries and needs. </a:t>
            </a:r>
          </a:p>
        </p:txBody>
      </p:sp>
      <p:pic>
        <p:nvPicPr>
          <p:cNvPr id="9" name="Picture 8"/>
          <p:cNvPicPr>
            <a:picLocks noChangeAspect="1"/>
          </p:cNvPicPr>
          <p:nvPr/>
        </p:nvPicPr>
        <p:blipFill>
          <a:blip r:embed="rId3"/>
          <a:stretch>
            <a:fillRect/>
          </a:stretch>
        </p:blipFill>
        <p:spPr>
          <a:xfrm>
            <a:off x="5924662" y="2021205"/>
            <a:ext cx="6071779" cy="309186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556182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BACB96-1FD7-2105-3C30-015FD5BB9AC6}"/>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8EF5EB8E-AA41-0335-606F-A2A3479CFFF3}"/>
              </a:ext>
            </a:extLst>
          </p:cNvPr>
          <p:cNvPicPr>
            <a:picLocks noChangeAspect="1"/>
          </p:cNvPicPr>
          <p:nvPr/>
        </p:nvPicPr>
        <p:blipFill>
          <a:blip r:embed="rId2"/>
          <a:stretch>
            <a:fillRect/>
          </a:stretch>
        </p:blipFill>
        <p:spPr>
          <a:xfrm>
            <a:off x="-1" y="6516023"/>
            <a:ext cx="12192001" cy="333072"/>
          </a:xfrm>
          <a:prstGeom prst="rect">
            <a:avLst/>
          </a:prstGeom>
        </p:spPr>
      </p:pic>
      <p:sp>
        <p:nvSpPr>
          <p:cNvPr id="5" name="TextBox 4">
            <a:extLst>
              <a:ext uri="{FF2B5EF4-FFF2-40B4-BE49-F238E27FC236}">
                <a16:creationId xmlns:a16="http://schemas.microsoft.com/office/drawing/2014/main" id="{6F5BA01B-554D-B02F-50C3-C2C79E15755C}"/>
              </a:ext>
            </a:extLst>
          </p:cNvPr>
          <p:cNvSpPr txBox="1"/>
          <p:nvPr/>
        </p:nvSpPr>
        <p:spPr>
          <a:xfrm>
            <a:off x="254300" y="141452"/>
            <a:ext cx="11659953" cy="769441"/>
          </a:xfrm>
          <a:prstGeom prst="rect">
            <a:avLst/>
          </a:prstGeom>
          <a:noFill/>
        </p:spPr>
        <p:txBody>
          <a:bodyPr wrap="square" rtlCol="0">
            <a:spAutoFit/>
          </a:bodyPr>
          <a:lstStyle/>
          <a:p>
            <a:r>
              <a:rPr lang="en-GB" sz="4400">
                <a:latin typeface="D-DIN" panose="020B0504030202030204" pitchFamily="34" charset="0"/>
              </a:rPr>
              <a:t>Website – Class Pages</a:t>
            </a:r>
          </a:p>
        </p:txBody>
      </p:sp>
      <p:pic>
        <p:nvPicPr>
          <p:cNvPr id="10" name="Picture 9">
            <a:extLst>
              <a:ext uri="{FF2B5EF4-FFF2-40B4-BE49-F238E27FC236}">
                <a16:creationId xmlns:a16="http://schemas.microsoft.com/office/drawing/2014/main" id="{9D3FE118-DFD1-9F64-C08B-C59E24E859F6}"/>
              </a:ext>
            </a:extLst>
          </p:cNvPr>
          <p:cNvPicPr>
            <a:picLocks noChangeAspect="1"/>
          </p:cNvPicPr>
          <p:nvPr/>
        </p:nvPicPr>
        <p:blipFill>
          <a:blip r:embed="rId3"/>
          <a:stretch>
            <a:fillRect/>
          </a:stretch>
        </p:blipFill>
        <p:spPr>
          <a:xfrm>
            <a:off x="7449592" y="391990"/>
            <a:ext cx="4488108" cy="2583439"/>
          </a:xfrm>
          <a:prstGeom prst="rect">
            <a:avLst/>
          </a:prstGeom>
        </p:spPr>
      </p:pic>
      <p:sp>
        <p:nvSpPr>
          <p:cNvPr id="11" name="TextBox 10">
            <a:extLst>
              <a:ext uri="{FF2B5EF4-FFF2-40B4-BE49-F238E27FC236}">
                <a16:creationId xmlns:a16="http://schemas.microsoft.com/office/drawing/2014/main" id="{EB2E81C5-AE12-13EB-EB48-AC2A34FEFEFE}"/>
              </a:ext>
            </a:extLst>
          </p:cNvPr>
          <p:cNvSpPr txBox="1"/>
          <p:nvPr/>
        </p:nvSpPr>
        <p:spPr>
          <a:xfrm>
            <a:off x="7627257" y="3164114"/>
            <a:ext cx="4187372" cy="2246769"/>
          </a:xfrm>
          <a:prstGeom prst="rect">
            <a:avLst/>
          </a:prstGeom>
          <a:noFill/>
        </p:spPr>
        <p:txBody>
          <a:bodyPr wrap="square" rtlCol="0">
            <a:spAutoFit/>
          </a:bodyPr>
          <a:lstStyle/>
          <a:p>
            <a:pPr marL="342900" indent="-342900">
              <a:buFont typeface="Arial" panose="020B0604020202020204" pitchFamily="34" charset="0"/>
              <a:buChar char="•"/>
            </a:pPr>
            <a:r>
              <a:rPr lang="en-US" sz="2000">
                <a:latin typeface="D-DIN" panose="020B0504030202030204" pitchFamily="34" charset="0"/>
              </a:rPr>
              <a:t>Curriculum Overviews</a:t>
            </a:r>
          </a:p>
          <a:p>
            <a:pPr marL="342900" indent="-342900">
              <a:buFont typeface="Arial" panose="020B0604020202020204" pitchFamily="34" charset="0"/>
              <a:buChar char="•"/>
            </a:pPr>
            <a:r>
              <a:rPr lang="en-US" sz="2000">
                <a:latin typeface="D-DIN" panose="020B0504030202030204" pitchFamily="34" charset="0"/>
              </a:rPr>
              <a:t>Videos to support learning</a:t>
            </a:r>
          </a:p>
          <a:p>
            <a:pPr marL="342900" indent="-342900">
              <a:buFont typeface="Arial" panose="020B0604020202020204" pitchFamily="34" charset="0"/>
              <a:buChar char="•"/>
            </a:pPr>
            <a:r>
              <a:rPr lang="en-US" sz="2000">
                <a:latin typeface="D-DIN" panose="020B0504030202030204" pitchFamily="34" charset="0"/>
              </a:rPr>
              <a:t>Core Subject Specific Information (Maths and English)</a:t>
            </a:r>
          </a:p>
          <a:p>
            <a:pPr marL="342900" indent="-342900">
              <a:buFont typeface="Arial" panose="020B0604020202020204" pitchFamily="34" charset="0"/>
              <a:buChar char="•"/>
            </a:pPr>
            <a:r>
              <a:rPr lang="en-US" sz="2000">
                <a:latin typeface="D-DIN" panose="020B0504030202030204" pitchFamily="34" charset="0"/>
              </a:rPr>
              <a:t>Spelling Lists</a:t>
            </a:r>
          </a:p>
          <a:p>
            <a:pPr marL="342900" indent="-342900">
              <a:buFont typeface="Arial" panose="020B0604020202020204" pitchFamily="34" charset="0"/>
              <a:buChar char="•"/>
            </a:pPr>
            <a:r>
              <a:rPr lang="en-US" sz="2000">
                <a:latin typeface="D-DIN" panose="020B0504030202030204" pitchFamily="34" charset="0"/>
              </a:rPr>
              <a:t>Teaching Teams</a:t>
            </a:r>
          </a:p>
          <a:p>
            <a:pPr marL="342900" indent="-342900">
              <a:buFont typeface="Arial" panose="020B0604020202020204" pitchFamily="34" charset="0"/>
              <a:buChar char="•"/>
            </a:pPr>
            <a:r>
              <a:rPr lang="en-US" sz="2000">
                <a:latin typeface="D-DIN" panose="020B0504030202030204" pitchFamily="34" charset="0"/>
              </a:rPr>
              <a:t>Newsletters</a:t>
            </a:r>
            <a:endParaRPr lang="en-GB" sz="2000">
              <a:latin typeface="D-DIN" panose="020B0504030202030204" pitchFamily="34" charset="0"/>
            </a:endParaRPr>
          </a:p>
        </p:txBody>
      </p:sp>
      <p:pic>
        <p:nvPicPr>
          <p:cNvPr id="2" name="Picture 1">
            <a:extLst>
              <a:ext uri="{FF2B5EF4-FFF2-40B4-BE49-F238E27FC236}">
                <a16:creationId xmlns:a16="http://schemas.microsoft.com/office/drawing/2014/main" id="{985C0FC1-09CE-D422-E7CF-055741D174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7371" y="1683709"/>
            <a:ext cx="7034112" cy="3386131"/>
          </a:xfrm>
          <a:prstGeom prst="rect">
            <a:avLst/>
          </a:prstGeom>
        </p:spPr>
      </p:pic>
    </p:spTree>
    <p:extLst>
      <p:ext uri="{BB962C8B-B14F-4D97-AF65-F5344CB8AC3E}">
        <p14:creationId xmlns:p14="http://schemas.microsoft.com/office/powerpoint/2010/main" val="22871313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C1CAFA-AEA4-63DA-B164-5C60989FA1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FF52BC-86A6-90FD-B080-D91778E5B5F8}"/>
              </a:ext>
            </a:extLst>
          </p:cNvPr>
          <p:cNvSpPr>
            <a:spLocks noGrp="1"/>
          </p:cNvSpPr>
          <p:nvPr>
            <p:ph type="title"/>
          </p:nvPr>
        </p:nvSpPr>
        <p:spPr>
          <a:xfrm>
            <a:off x="123825" y="136525"/>
            <a:ext cx="10515600" cy="1325563"/>
          </a:xfrm>
        </p:spPr>
        <p:txBody>
          <a:bodyPr/>
          <a:lstStyle/>
          <a:p>
            <a:r>
              <a:rPr lang="en-GB">
                <a:latin typeface="D-DIN" panose="020B0504030202030204" pitchFamily="34" charset="0"/>
              </a:rPr>
              <a:t>How can school and home collaborate and work together?</a:t>
            </a:r>
          </a:p>
        </p:txBody>
      </p:sp>
      <p:sp>
        <p:nvSpPr>
          <p:cNvPr id="3" name="Footer Placeholder 2">
            <a:extLst>
              <a:ext uri="{FF2B5EF4-FFF2-40B4-BE49-F238E27FC236}">
                <a16:creationId xmlns:a16="http://schemas.microsoft.com/office/drawing/2014/main" id="{A4880CFE-CA22-AD76-65BD-92120015896A}"/>
              </a:ext>
            </a:extLst>
          </p:cNvPr>
          <p:cNvSpPr>
            <a:spLocks noGrp="1"/>
          </p:cNvSpPr>
          <p:nvPr>
            <p:ph type="ftr" sz="quarter" idx="11"/>
          </p:nvPr>
        </p:nvSpPr>
        <p:spPr/>
        <p:txBody>
          <a:bodyPr/>
          <a:lstStyle/>
          <a:p>
            <a:r>
              <a:rPr lang="en-GB"/>
              <a:t>.</a:t>
            </a:r>
          </a:p>
        </p:txBody>
      </p:sp>
      <p:sp>
        <p:nvSpPr>
          <p:cNvPr id="4" name="TextBox 3">
            <a:extLst>
              <a:ext uri="{FF2B5EF4-FFF2-40B4-BE49-F238E27FC236}">
                <a16:creationId xmlns:a16="http://schemas.microsoft.com/office/drawing/2014/main" id="{9BE12754-874A-7529-F78D-6DC935533757}"/>
              </a:ext>
            </a:extLst>
          </p:cNvPr>
          <p:cNvSpPr txBox="1"/>
          <p:nvPr/>
        </p:nvSpPr>
        <p:spPr>
          <a:xfrm>
            <a:off x="1062264" y="1838606"/>
            <a:ext cx="10067472" cy="646331"/>
          </a:xfrm>
          <a:prstGeom prst="rect">
            <a:avLst/>
          </a:prstGeom>
          <a:ln w="38100"/>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t>Join our PSFA – Parent, Staff Families Association– They work so hard and contribute so much to the school raising thousands for the children to enrich their school experience further. </a:t>
            </a:r>
            <a:endParaRPr lang="en-GB" dirty="0"/>
          </a:p>
        </p:txBody>
      </p:sp>
      <p:sp>
        <p:nvSpPr>
          <p:cNvPr id="10" name="TextBox 9">
            <a:extLst>
              <a:ext uri="{FF2B5EF4-FFF2-40B4-BE49-F238E27FC236}">
                <a16:creationId xmlns:a16="http://schemas.microsoft.com/office/drawing/2014/main" id="{26C7B681-6BBC-EC75-9516-25D78D7D9B83}"/>
              </a:ext>
            </a:extLst>
          </p:cNvPr>
          <p:cNvSpPr txBox="1"/>
          <p:nvPr/>
        </p:nvSpPr>
        <p:spPr>
          <a:xfrm>
            <a:off x="1062264" y="2622377"/>
            <a:ext cx="10067472" cy="646331"/>
          </a:xfrm>
          <a:prstGeom prst="rect">
            <a:avLst/>
          </a:prstGeom>
          <a:ln w="38100">
            <a:solidFill>
              <a:srgbClr val="FFC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t>Trips and Visitors can be paid for online via Arbor – </a:t>
            </a:r>
            <a:r>
              <a:rPr lang="en-US" b="1" i="1" dirty="0"/>
              <a:t>without your contributions trips and enrichment opportunities cannot go ahead. </a:t>
            </a:r>
            <a:endParaRPr lang="en-GB" b="1" i="1" dirty="0"/>
          </a:p>
        </p:txBody>
      </p:sp>
      <p:sp>
        <p:nvSpPr>
          <p:cNvPr id="11" name="TextBox 10">
            <a:extLst>
              <a:ext uri="{FF2B5EF4-FFF2-40B4-BE49-F238E27FC236}">
                <a16:creationId xmlns:a16="http://schemas.microsoft.com/office/drawing/2014/main" id="{EC0650DE-B6DF-2FCC-21A2-41CA1375F5F6}"/>
              </a:ext>
            </a:extLst>
          </p:cNvPr>
          <p:cNvSpPr txBox="1"/>
          <p:nvPr/>
        </p:nvSpPr>
        <p:spPr>
          <a:xfrm>
            <a:off x="1062264" y="3406148"/>
            <a:ext cx="10067472" cy="646331"/>
          </a:xfrm>
          <a:prstGeom prst="rect">
            <a:avLst/>
          </a:prstGeom>
          <a:ln w="38100">
            <a:solidFill>
              <a:srgbClr val="FF33CC"/>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t>We strive to communicate with you as much as possible and in a timely manner. Please remember that communication channels are via info-BM@brindisheschools.org.</a:t>
            </a:r>
            <a:endParaRPr lang="en-GB" dirty="0"/>
          </a:p>
        </p:txBody>
      </p:sp>
      <p:sp>
        <p:nvSpPr>
          <p:cNvPr id="12" name="TextBox 11">
            <a:extLst>
              <a:ext uri="{FF2B5EF4-FFF2-40B4-BE49-F238E27FC236}">
                <a16:creationId xmlns:a16="http://schemas.microsoft.com/office/drawing/2014/main" id="{EBC9E603-279A-0F92-A487-F290173F4A5A}"/>
              </a:ext>
            </a:extLst>
          </p:cNvPr>
          <p:cNvSpPr txBox="1"/>
          <p:nvPr/>
        </p:nvSpPr>
        <p:spPr>
          <a:xfrm>
            <a:off x="1062264" y="4195829"/>
            <a:ext cx="10067472" cy="646331"/>
          </a:xfrm>
          <a:prstGeom prst="rect">
            <a:avLst/>
          </a:prstGeom>
          <a:ln w="38100">
            <a:solidFill>
              <a:srgbClr val="00B0F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t>Engage with Arbor and the school website as much as possible, especially when paying for clubs, trips and music. </a:t>
            </a:r>
            <a:endParaRPr lang="en-GB" dirty="0"/>
          </a:p>
        </p:txBody>
      </p:sp>
      <p:sp>
        <p:nvSpPr>
          <p:cNvPr id="13" name="TextBox 12">
            <a:extLst>
              <a:ext uri="{FF2B5EF4-FFF2-40B4-BE49-F238E27FC236}">
                <a16:creationId xmlns:a16="http://schemas.microsoft.com/office/drawing/2014/main" id="{A067C25C-C3D0-DAB3-E7AC-10AD91C7393D}"/>
              </a:ext>
            </a:extLst>
          </p:cNvPr>
          <p:cNvSpPr txBox="1"/>
          <p:nvPr/>
        </p:nvSpPr>
        <p:spPr>
          <a:xfrm>
            <a:off x="1062264" y="4985510"/>
            <a:ext cx="10067472" cy="646331"/>
          </a:xfrm>
          <a:prstGeom prst="rect">
            <a:avLst/>
          </a:prstGeom>
          <a:ln w="38100">
            <a:solidFill>
              <a:srgbClr val="FF33CC"/>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t>We strive to communicate with you as much as possible and in a timely manner. Please remember that communication channels are via info-BM@brindisheschools.org.</a:t>
            </a:r>
            <a:endParaRPr lang="en-GB" dirty="0"/>
          </a:p>
        </p:txBody>
      </p:sp>
    </p:spTree>
    <p:extLst>
      <p:ext uri="{BB962C8B-B14F-4D97-AF65-F5344CB8AC3E}">
        <p14:creationId xmlns:p14="http://schemas.microsoft.com/office/powerpoint/2010/main" val="13493398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769441"/>
          </a:xfrm>
          <a:prstGeom prst="rect">
            <a:avLst/>
          </a:prstGeom>
          <a:noFill/>
        </p:spPr>
        <p:txBody>
          <a:bodyPr wrap="square" rtlCol="0">
            <a:spAutoFit/>
          </a:bodyPr>
          <a:lstStyle/>
          <a:p>
            <a:r>
              <a:rPr lang="en-GB" sz="4400" noProof="0">
                <a:latin typeface="D-DIN" panose="020B0504030202030204" pitchFamily="34" charset="0"/>
              </a:rPr>
              <a:t>Meet the Team </a:t>
            </a:r>
          </a:p>
        </p:txBody>
      </p:sp>
      <p:sp>
        <p:nvSpPr>
          <p:cNvPr id="7" name="TextBox 6"/>
          <p:cNvSpPr txBox="1"/>
          <p:nvPr/>
        </p:nvSpPr>
        <p:spPr>
          <a:xfrm>
            <a:off x="375139" y="910893"/>
            <a:ext cx="11562561" cy="5632311"/>
          </a:xfrm>
          <a:prstGeom prst="rect">
            <a:avLst/>
          </a:prstGeom>
          <a:noFill/>
          <a:ln w="38100">
            <a:solidFill>
              <a:srgbClr val="FF33CC"/>
            </a:solidFill>
          </a:ln>
        </p:spPr>
        <p:txBody>
          <a:bodyPr wrap="square" lIns="91440" tIns="45720" rIns="91440" bIns="45720" rtlCol="0" anchor="t">
            <a:spAutoFit/>
          </a:bodyPr>
          <a:lstStyle/>
          <a:p>
            <a:r>
              <a:rPr lang="en-GB" noProof="0" dirty="0"/>
              <a:t>Teachers: </a:t>
            </a:r>
            <a:endParaRPr lang="en-GB" noProof="0" dirty="0">
              <a:cs typeface="Calibri"/>
            </a:endParaRPr>
          </a:p>
          <a:p>
            <a:r>
              <a:rPr lang="en-GB" i="1" dirty="0">
                <a:solidFill>
                  <a:srgbClr val="FF0000"/>
                </a:solidFill>
              </a:rPr>
              <a:t>Pankhurst Class</a:t>
            </a:r>
            <a:r>
              <a:rPr lang="en-GB" i="1" noProof="0" dirty="0">
                <a:solidFill>
                  <a:srgbClr val="FF0000"/>
                </a:solidFill>
              </a:rPr>
              <a:t>                                                  Yousafzai  Class  </a:t>
            </a:r>
            <a:endParaRPr lang="en-GB" i="1" noProof="0" dirty="0">
              <a:solidFill>
                <a:srgbClr val="FF0000"/>
              </a:solidFill>
              <a:ea typeface="Calibri"/>
              <a:cs typeface="Calibri"/>
            </a:endParaRPr>
          </a:p>
          <a:p>
            <a:endParaRPr lang="en-GB" i="1" noProof="0" dirty="0">
              <a:solidFill>
                <a:srgbClr val="FF0000"/>
              </a:solidFill>
              <a:ea typeface="Calibri"/>
              <a:cs typeface="Calibri"/>
            </a:endParaRPr>
          </a:p>
          <a:p>
            <a:r>
              <a:rPr lang="en-GB" i="1" noProof="0" dirty="0">
                <a:solidFill>
                  <a:srgbClr val="FF0000"/>
                </a:solidFill>
              </a:rPr>
              <a:t>Miss </a:t>
            </a:r>
            <a:r>
              <a:rPr lang="en-GB" i="1" dirty="0">
                <a:solidFill>
                  <a:srgbClr val="FF0000"/>
                </a:solidFill>
              </a:rPr>
              <a:t>Mackay</a:t>
            </a:r>
            <a:r>
              <a:rPr lang="en-GB" i="1" noProof="0" dirty="0">
                <a:solidFill>
                  <a:srgbClr val="FF0000"/>
                </a:solidFill>
              </a:rPr>
              <a:t>                                                 Mrs Phillips and Ms Dougan</a:t>
            </a:r>
            <a:endParaRPr lang="en-GB" i="1" noProof="0" dirty="0">
              <a:solidFill>
                <a:srgbClr val="FF0000"/>
              </a:solidFill>
              <a:ea typeface="Calibri"/>
              <a:cs typeface="Calibri"/>
            </a:endParaRPr>
          </a:p>
          <a:p>
            <a:endParaRPr lang="en-GB" i="1" noProof="0" dirty="0">
              <a:solidFill>
                <a:srgbClr val="FF0000"/>
              </a:solidFill>
              <a:cs typeface="Calibri"/>
            </a:endParaRPr>
          </a:p>
          <a:p>
            <a:endParaRPr lang="en-GB" i="1" noProof="0" dirty="0">
              <a:solidFill>
                <a:srgbClr val="FF0000"/>
              </a:solidFill>
              <a:cs typeface="Calibri"/>
            </a:endParaRPr>
          </a:p>
          <a:p>
            <a:endParaRPr lang="en-GB" noProof="0" dirty="0"/>
          </a:p>
          <a:p>
            <a:endParaRPr lang="en-GB" noProof="0" dirty="0"/>
          </a:p>
          <a:p>
            <a:endParaRPr lang="en-GB" noProof="0" dirty="0"/>
          </a:p>
          <a:p>
            <a:r>
              <a:rPr lang="en-GB" noProof="0" dirty="0"/>
              <a:t>Teaching Assistant: Mr Bird and Mr </a:t>
            </a:r>
            <a:r>
              <a:rPr lang="en-GB" noProof="0" dirty="0" err="1"/>
              <a:t>Wafflart</a:t>
            </a:r>
            <a:r>
              <a:rPr lang="en-GB" noProof="0" dirty="0"/>
              <a:t> </a:t>
            </a:r>
            <a:endParaRPr lang="en-GB" i="1" noProof="0" dirty="0">
              <a:solidFill>
                <a:srgbClr val="FF0000"/>
              </a:solidFill>
            </a:endParaRPr>
          </a:p>
          <a:p>
            <a:endParaRPr lang="en-GB" i="1" noProof="0" dirty="0">
              <a:solidFill>
                <a:srgbClr val="FF0000"/>
              </a:solidFill>
            </a:endParaRPr>
          </a:p>
          <a:p>
            <a:endParaRPr lang="en-GB" i="1" noProof="0" dirty="0">
              <a:solidFill>
                <a:srgbClr val="FF0000"/>
              </a:solidFill>
              <a:ea typeface="Calibri"/>
              <a:cs typeface="Calibri"/>
            </a:endParaRPr>
          </a:p>
          <a:p>
            <a:endParaRPr lang="en-GB" i="1" noProof="0" dirty="0">
              <a:solidFill>
                <a:srgbClr val="FF0000"/>
              </a:solidFill>
              <a:ea typeface="Calibri"/>
              <a:cs typeface="Calibri"/>
            </a:endParaRPr>
          </a:p>
          <a:p>
            <a:endParaRPr lang="en-GB" i="1" noProof="0" dirty="0">
              <a:solidFill>
                <a:srgbClr val="FF0000"/>
              </a:solidFill>
              <a:latin typeface="Calibri" panose="020F0502020204030204"/>
              <a:ea typeface="Calibri"/>
              <a:cs typeface="Calibri" panose="020F0502020204030204"/>
            </a:endParaRPr>
          </a:p>
          <a:p>
            <a:endParaRPr lang="en-GB" i="1" noProof="0" dirty="0">
              <a:solidFill>
                <a:srgbClr val="FF0000"/>
              </a:solidFill>
              <a:latin typeface="Calibri" panose="020F0502020204030204"/>
              <a:cs typeface="Calibri" panose="020F0502020204030204"/>
            </a:endParaRPr>
          </a:p>
          <a:p>
            <a:r>
              <a:rPr lang="en-GB" i="1" dirty="0">
                <a:solidFill>
                  <a:srgbClr val="FF0000"/>
                </a:solidFill>
                <a:cs typeface="Calibri" panose="020F0502020204030204"/>
              </a:rPr>
              <a:t>						</a:t>
            </a:r>
          </a:p>
          <a:p>
            <a:r>
              <a:rPr lang="en-GB" i="1" dirty="0">
                <a:solidFill>
                  <a:srgbClr val="FF0000"/>
                </a:solidFill>
                <a:cs typeface="Calibri" panose="020F0502020204030204"/>
              </a:rPr>
              <a:t>PPA cover: Mrs Ayeni				PPA cover: Ms Hudson</a:t>
            </a:r>
            <a:endParaRPr lang="en-GB" dirty="0">
              <a:solidFill>
                <a:srgbClr val="000000"/>
              </a:solidFill>
              <a:cs typeface="Calibri" panose="020F0502020204030204"/>
            </a:endParaRPr>
          </a:p>
          <a:p>
            <a:endParaRPr lang="en-GB" dirty="0">
              <a:solidFill>
                <a:srgbClr val="000000"/>
              </a:solidFill>
              <a:cs typeface="Calibri" panose="020F0502020204030204"/>
            </a:endParaRPr>
          </a:p>
          <a:p>
            <a:endParaRPr lang="en-GB" noProof="0" dirty="0">
              <a:solidFill>
                <a:srgbClr val="7030A0"/>
              </a:solidFill>
              <a:cs typeface="Calibri"/>
            </a:endParaRPr>
          </a:p>
          <a:p>
            <a:endParaRPr lang="en-GB" noProof="0" dirty="0"/>
          </a:p>
        </p:txBody>
      </p:sp>
      <p:sp>
        <p:nvSpPr>
          <p:cNvPr id="2" name="AutoShape 2">
            <a:extLst>
              <a:ext uri="{FF2B5EF4-FFF2-40B4-BE49-F238E27FC236}">
                <a16:creationId xmlns:a16="http://schemas.microsoft.com/office/drawing/2014/main" id="{3DEB9AC3-8F40-A2CC-3F2F-F0980B4352C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noProof="0"/>
          </a:p>
        </p:txBody>
      </p:sp>
      <p:pic>
        <p:nvPicPr>
          <p:cNvPr id="3" name="Picture 2" descr="A person in a blue dress&#10;&#10;Description automatically generated">
            <a:extLst>
              <a:ext uri="{FF2B5EF4-FFF2-40B4-BE49-F238E27FC236}">
                <a16:creationId xmlns:a16="http://schemas.microsoft.com/office/drawing/2014/main" id="{C3585129-0470-F011-FAF2-E1BF34091238}"/>
              </a:ext>
            </a:extLst>
          </p:cNvPr>
          <p:cNvPicPr>
            <a:picLocks noChangeAspect="1"/>
          </p:cNvPicPr>
          <p:nvPr/>
        </p:nvPicPr>
        <p:blipFill>
          <a:blip r:embed="rId3"/>
          <a:stretch>
            <a:fillRect/>
          </a:stretch>
        </p:blipFill>
        <p:spPr>
          <a:xfrm>
            <a:off x="2717243" y="4680777"/>
            <a:ext cx="1467304" cy="1438275"/>
          </a:xfrm>
          <a:prstGeom prst="rect">
            <a:avLst/>
          </a:prstGeom>
        </p:spPr>
      </p:pic>
      <p:pic>
        <p:nvPicPr>
          <p:cNvPr id="11" name="Picture 10">
            <a:extLst>
              <a:ext uri="{FF2B5EF4-FFF2-40B4-BE49-F238E27FC236}">
                <a16:creationId xmlns:a16="http://schemas.microsoft.com/office/drawing/2014/main" id="{CFA56EDB-6433-06A5-BC5C-FED8EB67B3FA}"/>
              </a:ext>
            </a:extLst>
          </p:cNvPr>
          <p:cNvPicPr>
            <a:picLocks noChangeAspect="1"/>
          </p:cNvPicPr>
          <p:nvPr/>
        </p:nvPicPr>
        <p:blipFill>
          <a:blip r:embed="rId4" cstate="print">
            <a:extLst>
              <a:ext uri="{28A0092B-C50C-407E-A947-70E740481C1C}">
                <a14:useLocalDpi xmlns:a14="http://schemas.microsoft.com/office/drawing/2010/main" val="0"/>
              </a:ext>
            </a:extLst>
          </a:blip>
          <a:srcRect l="27108" t="4591" r="38834" b="65474"/>
          <a:stretch>
            <a:fillRect/>
          </a:stretch>
        </p:blipFill>
        <p:spPr>
          <a:xfrm>
            <a:off x="8399701" y="4626351"/>
            <a:ext cx="1273690" cy="1492701"/>
          </a:xfrm>
          <a:prstGeom prst="rect">
            <a:avLst/>
          </a:prstGeom>
        </p:spPr>
      </p:pic>
      <p:pic>
        <p:nvPicPr>
          <p:cNvPr id="1026" name="Picture 2">
            <a:extLst>
              <a:ext uri="{FF2B5EF4-FFF2-40B4-BE49-F238E27FC236}">
                <a16:creationId xmlns:a16="http://schemas.microsoft.com/office/drawing/2014/main" id="{8D56D652-BEB0-0664-9595-0F9296A185C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30075" y="1198670"/>
            <a:ext cx="1123707" cy="1900666"/>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4" name="Picture 3" descr="A person with long curly hair smiling&#10;&#10;Description automatically generated">
            <a:extLst>
              <a:ext uri="{FF2B5EF4-FFF2-40B4-BE49-F238E27FC236}">
                <a16:creationId xmlns:a16="http://schemas.microsoft.com/office/drawing/2014/main" id="{87E2A4A7-C88B-9825-82EF-926FD26E3D1B}"/>
              </a:ext>
            </a:extLst>
          </p:cNvPr>
          <p:cNvPicPr>
            <a:picLocks noChangeAspect="1"/>
          </p:cNvPicPr>
          <p:nvPr/>
        </p:nvPicPr>
        <p:blipFill>
          <a:blip r:embed="rId6"/>
          <a:stretch>
            <a:fillRect/>
          </a:stretch>
        </p:blipFill>
        <p:spPr>
          <a:xfrm>
            <a:off x="9156183" y="1324698"/>
            <a:ext cx="1034415" cy="1538097"/>
          </a:xfrm>
          <a:prstGeom prst="rect">
            <a:avLst/>
          </a:prstGeom>
        </p:spPr>
      </p:pic>
      <p:pic>
        <p:nvPicPr>
          <p:cNvPr id="9" name="Picture 8" descr="A person smiling at the camera&#10;&#10;AI-generated content may be incorrect.">
            <a:extLst>
              <a:ext uri="{FF2B5EF4-FFF2-40B4-BE49-F238E27FC236}">
                <a16:creationId xmlns:a16="http://schemas.microsoft.com/office/drawing/2014/main" id="{68D327F9-2FF0-79DC-63C1-7D5482145574}"/>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r="5602" b="7766"/>
          <a:stretch/>
        </p:blipFill>
        <p:spPr bwMode="auto">
          <a:xfrm>
            <a:off x="7908231" y="1370094"/>
            <a:ext cx="1247952" cy="149270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993252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769441"/>
          </a:xfrm>
          <a:prstGeom prst="rect">
            <a:avLst/>
          </a:prstGeom>
          <a:noFill/>
        </p:spPr>
        <p:txBody>
          <a:bodyPr wrap="square" rtlCol="0">
            <a:spAutoFit/>
          </a:bodyPr>
          <a:lstStyle/>
          <a:p>
            <a:r>
              <a:rPr lang="en-GB" sz="4400">
                <a:latin typeface="D-DIN" panose="020B0504030202030204" pitchFamily="34" charset="0"/>
              </a:rPr>
              <a:t>Yearly Overview</a:t>
            </a:r>
          </a:p>
        </p:txBody>
      </p:sp>
      <p:sp>
        <p:nvSpPr>
          <p:cNvPr id="2" name="TextBox 1"/>
          <p:cNvSpPr txBox="1"/>
          <p:nvPr/>
        </p:nvSpPr>
        <p:spPr>
          <a:xfrm>
            <a:off x="432852" y="910893"/>
            <a:ext cx="3657600" cy="369332"/>
          </a:xfrm>
          <a:prstGeom prst="rect">
            <a:avLst/>
          </a:prstGeom>
          <a:noFill/>
        </p:spPr>
        <p:txBody>
          <a:bodyPr wrap="square" lIns="91440" tIns="45720" rIns="91440" bIns="45720" rtlCol="0" anchor="t">
            <a:spAutoFit/>
          </a:bodyPr>
          <a:lstStyle/>
          <a:p>
            <a:r>
              <a:rPr lang="en-GB" i="1">
                <a:solidFill>
                  <a:srgbClr val="FF0000"/>
                </a:solidFill>
              </a:rPr>
              <a:t> </a:t>
            </a:r>
          </a:p>
        </p:txBody>
      </p:sp>
      <p:pic>
        <p:nvPicPr>
          <p:cNvPr id="4" name="Picture 3">
            <a:extLst>
              <a:ext uri="{FF2B5EF4-FFF2-40B4-BE49-F238E27FC236}">
                <a16:creationId xmlns:a16="http://schemas.microsoft.com/office/drawing/2014/main" id="{3622006F-68B2-2ECA-ABC1-6ED506B654AE}"/>
              </a:ext>
            </a:extLst>
          </p:cNvPr>
          <p:cNvPicPr>
            <a:picLocks noChangeAspect="1"/>
          </p:cNvPicPr>
          <p:nvPr/>
        </p:nvPicPr>
        <p:blipFill>
          <a:blip r:embed="rId3"/>
          <a:stretch>
            <a:fillRect/>
          </a:stretch>
        </p:blipFill>
        <p:spPr>
          <a:xfrm>
            <a:off x="630931" y="910893"/>
            <a:ext cx="10906689" cy="5413717"/>
          </a:xfrm>
          <a:prstGeom prst="rect">
            <a:avLst/>
          </a:prstGeom>
        </p:spPr>
      </p:pic>
    </p:spTree>
    <p:extLst>
      <p:ext uri="{BB962C8B-B14F-4D97-AF65-F5344CB8AC3E}">
        <p14:creationId xmlns:p14="http://schemas.microsoft.com/office/powerpoint/2010/main" val="4176456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769441"/>
          </a:xfrm>
          <a:prstGeom prst="rect">
            <a:avLst/>
          </a:prstGeom>
          <a:noFill/>
        </p:spPr>
        <p:txBody>
          <a:bodyPr wrap="square" rtlCol="0">
            <a:spAutoFit/>
          </a:bodyPr>
          <a:lstStyle/>
          <a:p>
            <a:r>
              <a:rPr lang="en-GB" sz="4400">
                <a:latin typeface="D-DIN" panose="020B0504030202030204" pitchFamily="34" charset="0"/>
              </a:rPr>
              <a:t>Autumn Term Overview</a:t>
            </a:r>
          </a:p>
        </p:txBody>
      </p:sp>
      <p:pic>
        <p:nvPicPr>
          <p:cNvPr id="4" name="Picture 3">
            <a:extLst>
              <a:ext uri="{FF2B5EF4-FFF2-40B4-BE49-F238E27FC236}">
                <a16:creationId xmlns:a16="http://schemas.microsoft.com/office/drawing/2014/main" id="{17A892E2-AD57-F4AE-5AC5-A49B7A6EFE7A}"/>
              </a:ext>
            </a:extLst>
          </p:cNvPr>
          <p:cNvPicPr>
            <a:picLocks noChangeAspect="1"/>
          </p:cNvPicPr>
          <p:nvPr/>
        </p:nvPicPr>
        <p:blipFill>
          <a:blip r:embed="rId3"/>
          <a:stretch>
            <a:fillRect/>
          </a:stretch>
        </p:blipFill>
        <p:spPr>
          <a:xfrm>
            <a:off x="424694" y="1001156"/>
            <a:ext cx="11342612" cy="5372211"/>
          </a:xfrm>
          <a:prstGeom prst="rect">
            <a:avLst/>
          </a:prstGeom>
        </p:spPr>
      </p:pic>
    </p:spTree>
    <p:extLst>
      <p:ext uri="{BB962C8B-B14F-4D97-AF65-F5344CB8AC3E}">
        <p14:creationId xmlns:p14="http://schemas.microsoft.com/office/powerpoint/2010/main" val="6244802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1446550"/>
          </a:xfrm>
          <a:prstGeom prst="rect">
            <a:avLst/>
          </a:prstGeom>
          <a:noFill/>
        </p:spPr>
        <p:txBody>
          <a:bodyPr wrap="square" rtlCol="0">
            <a:spAutoFit/>
          </a:bodyPr>
          <a:lstStyle/>
          <a:p>
            <a:r>
              <a:rPr lang="en-GB" sz="4400">
                <a:latin typeface="D-DIN" panose="020B0504030202030204" pitchFamily="34" charset="0"/>
              </a:rPr>
              <a:t>Planned enrichment opportunities, trips and visits.</a:t>
            </a:r>
          </a:p>
        </p:txBody>
      </p:sp>
      <p:sp>
        <p:nvSpPr>
          <p:cNvPr id="3" name="TextBox 2">
            <a:extLst>
              <a:ext uri="{FF2B5EF4-FFF2-40B4-BE49-F238E27FC236}">
                <a16:creationId xmlns:a16="http://schemas.microsoft.com/office/drawing/2014/main" id="{C5AF8D30-959C-EFDC-969B-1C6C6C79AF7F}"/>
              </a:ext>
            </a:extLst>
          </p:cNvPr>
          <p:cNvSpPr txBox="1"/>
          <p:nvPr/>
        </p:nvSpPr>
        <p:spPr>
          <a:xfrm>
            <a:off x="419173" y="5349281"/>
            <a:ext cx="11079332" cy="1200329"/>
          </a:xfrm>
          <a:prstGeom prst="rect">
            <a:avLst/>
          </a:prstGeom>
          <a:noFill/>
          <a:ln w="38100">
            <a:solidFill>
              <a:schemeClr val="accent1"/>
            </a:solidFill>
          </a:ln>
        </p:spPr>
        <p:txBody>
          <a:bodyPr wrap="square" rtlCol="0">
            <a:spAutoFit/>
          </a:bodyPr>
          <a:lstStyle/>
          <a:p>
            <a:r>
              <a:rPr lang="en-US"/>
              <a:t>Parents and Carers will be informed of the visit on Weduc and there will be a section which asks for help. If there are more offers of help than are needed, names will be drawn out of a hat. Over the year, care will be taken to make sure every parent/carer has a turn if they can help. The office will let parents/carers know who has been chosen to go on the trip or if you are not needed. </a:t>
            </a:r>
            <a:endParaRPr lang="en-GB"/>
          </a:p>
        </p:txBody>
      </p:sp>
      <p:pic>
        <p:nvPicPr>
          <p:cNvPr id="7" name="Picture 6">
            <a:extLst>
              <a:ext uri="{FF2B5EF4-FFF2-40B4-BE49-F238E27FC236}">
                <a16:creationId xmlns:a16="http://schemas.microsoft.com/office/drawing/2014/main" id="{608FD787-0FDE-CACB-73B6-CBD2062EE716}"/>
              </a:ext>
            </a:extLst>
          </p:cNvPr>
          <p:cNvPicPr>
            <a:picLocks noChangeAspect="1"/>
          </p:cNvPicPr>
          <p:nvPr/>
        </p:nvPicPr>
        <p:blipFill>
          <a:blip r:embed="rId3"/>
          <a:stretch>
            <a:fillRect/>
          </a:stretch>
        </p:blipFill>
        <p:spPr>
          <a:xfrm>
            <a:off x="404497" y="1840854"/>
            <a:ext cx="11193226" cy="3176291"/>
          </a:xfrm>
          <a:prstGeom prst="rect">
            <a:avLst/>
          </a:prstGeom>
        </p:spPr>
      </p:pic>
    </p:spTree>
    <p:extLst>
      <p:ext uri="{BB962C8B-B14F-4D97-AF65-F5344CB8AC3E}">
        <p14:creationId xmlns:p14="http://schemas.microsoft.com/office/powerpoint/2010/main" val="529129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769441"/>
          </a:xfrm>
          <a:prstGeom prst="rect">
            <a:avLst/>
          </a:prstGeom>
          <a:noFill/>
        </p:spPr>
        <p:txBody>
          <a:bodyPr wrap="square" rtlCol="0">
            <a:spAutoFit/>
          </a:bodyPr>
          <a:lstStyle/>
          <a:p>
            <a:r>
              <a:rPr lang="en-GB" sz="4400" noProof="0">
                <a:latin typeface="D-DIN" panose="020B0504030202030204" pitchFamily="34" charset="0"/>
              </a:rPr>
              <a:t>PE Expectations and dates</a:t>
            </a:r>
          </a:p>
        </p:txBody>
      </p:sp>
      <p:sp>
        <p:nvSpPr>
          <p:cNvPr id="2" name="TextBox 1"/>
          <p:cNvSpPr txBox="1"/>
          <p:nvPr/>
        </p:nvSpPr>
        <p:spPr>
          <a:xfrm>
            <a:off x="432852" y="910893"/>
            <a:ext cx="11326296" cy="2246769"/>
          </a:xfrm>
          <a:prstGeom prst="rect">
            <a:avLst/>
          </a:prstGeom>
          <a:noFill/>
        </p:spPr>
        <p:txBody>
          <a:bodyPr wrap="square" lIns="91440" tIns="45720" rIns="91440" bIns="45720" rtlCol="0" anchor="t">
            <a:spAutoFit/>
          </a:bodyPr>
          <a:lstStyle/>
          <a:p>
            <a:endParaRPr lang="en-GB" sz="2800" i="1" noProof="0">
              <a:solidFill>
                <a:srgbClr val="FF0000"/>
              </a:solidFill>
              <a:cs typeface="Calibri"/>
            </a:endParaRPr>
          </a:p>
          <a:p>
            <a:r>
              <a:rPr lang="en-GB" sz="2800" i="1" noProof="0">
                <a:solidFill>
                  <a:srgbClr val="0070C0"/>
                </a:solidFill>
                <a:latin typeface="Calibri"/>
                <a:cs typeface="Times New Roman"/>
              </a:rPr>
              <a:t>PE kit: t-shirt, sweatshirt, leggings/shorts/ tracksuit bottoms, trainers</a:t>
            </a:r>
            <a:endParaRPr lang="en-GB" sz="2800" i="1" noProof="0">
              <a:solidFill>
                <a:srgbClr val="0070C0"/>
              </a:solidFill>
              <a:latin typeface="Calibri"/>
              <a:cs typeface="Calibri"/>
            </a:endParaRPr>
          </a:p>
          <a:p>
            <a:endParaRPr lang="en-GB" sz="2800" i="1" noProof="0">
              <a:solidFill>
                <a:srgbClr val="0070C0"/>
              </a:solidFill>
              <a:cs typeface="Times New Roman"/>
            </a:endParaRPr>
          </a:p>
          <a:p>
            <a:r>
              <a:rPr lang="en-GB" sz="2800" i="1" noProof="0">
                <a:solidFill>
                  <a:srgbClr val="0070C0"/>
                </a:solidFill>
                <a:cs typeface="Times New Roman"/>
              </a:rPr>
              <a:t>Jewellery: stud earrings only, no rings/bangles, hoop earrings or necklaces (unless worn for religious reasons – agreed by Miss Porter/Ms Dougan)</a:t>
            </a:r>
          </a:p>
        </p:txBody>
      </p:sp>
      <p:sp>
        <p:nvSpPr>
          <p:cNvPr id="3" name="TextBox 2">
            <a:extLst>
              <a:ext uri="{FF2B5EF4-FFF2-40B4-BE49-F238E27FC236}">
                <a16:creationId xmlns:a16="http://schemas.microsoft.com/office/drawing/2014/main" id="{27398115-EFD0-D9BE-C71A-08AA691160D0}"/>
              </a:ext>
            </a:extLst>
          </p:cNvPr>
          <p:cNvSpPr txBox="1"/>
          <p:nvPr/>
        </p:nvSpPr>
        <p:spPr>
          <a:xfrm>
            <a:off x="432852" y="3537551"/>
            <a:ext cx="11639091" cy="1815882"/>
          </a:xfrm>
          <a:prstGeom prst="rect">
            <a:avLst/>
          </a:prstGeom>
          <a:noFill/>
        </p:spPr>
        <p:txBody>
          <a:bodyPr wrap="square" lIns="91440" tIns="45720" rIns="91440" bIns="45720" rtlCol="0" anchor="t">
            <a:spAutoFit/>
          </a:bodyPr>
          <a:lstStyle/>
          <a:p>
            <a:r>
              <a:rPr lang="en-GB" sz="2800" i="1" dirty="0">
                <a:solidFill>
                  <a:srgbClr val="7030A0"/>
                </a:solidFill>
                <a:cs typeface="Calibri"/>
              </a:rPr>
              <a:t>Pankhurst</a:t>
            </a:r>
            <a:r>
              <a:rPr lang="en-GB" sz="2800" i="1" noProof="0" dirty="0">
                <a:solidFill>
                  <a:srgbClr val="7030A0"/>
                </a:solidFill>
                <a:cs typeface="Calibri"/>
              </a:rPr>
              <a:t>                                                 		 </a:t>
            </a:r>
            <a:r>
              <a:rPr lang="en-GB" sz="2800" i="1" dirty="0">
                <a:solidFill>
                  <a:srgbClr val="7030A0"/>
                </a:solidFill>
                <a:cs typeface="Calibri"/>
              </a:rPr>
              <a:t>Yousafzai </a:t>
            </a:r>
            <a:r>
              <a:rPr lang="en-GB" sz="2800" i="1" noProof="0" dirty="0">
                <a:solidFill>
                  <a:srgbClr val="7030A0"/>
                </a:solidFill>
                <a:cs typeface="Calibri"/>
              </a:rPr>
              <a:t>                                        </a:t>
            </a:r>
          </a:p>
          <a:p>
            <a:endParaRPr lang="en-GB" sz="2800" i="1" noProof="0" dirty="0">
              <a:solidFill>
                <a:srgbClr val="7030A0"/>
              </a:solidFill>
              <a:cs typeface="Calibri"/>
            </a:endParaRPr>
          </a:p>
          <a:p>
            <a:r>
              <a:rPr lang="en-GB" sz="2800" i="1" dirty="0">
                <a:solidFill>
                  <a:srgbClr val="7030A0"/>
                </a:solidFill>
                <a:cs typeface="Calibri"/>
              </a:rPr>
              <a:t>Tuesday  (outdoor)              </a:t>
            </a:r>
            <a:r>
              <a:rPr lang="en-GB" sz="2800" i="1" noProof="0" dirty="0">
                <a:solidFill>
                  <a:srgbClr val="7030A0"/>
                </a:solidFill>
                <a:cs typeface="Calibri"/>
              </a:rPr>
              <a:t>                  </a:t>
            </a:r>
            <a:r>
              <a:rPr lang="en-GB" sz="2800" i="1" dirty="0">
                <a:solidFill>
                  <a:srgbClr val="7030A0"/>
                </a:solidFill>
                <a:cs typeface="Calibri"/>
              </a:rPr>
              <a:t>       </a:t>
            </a:r>
            <a:r>
              <a:rPr lang="en-GB" sz="2800" i="1" noProof="0" dirty="0">
                <a:solidFill>
                  <a:srgbClr val="7030A0"/>
                </a:solidFill>
                <a:cs typeface="Calibri"/>
              </a:rPr>
              <a:t>Monday (outdoor)                     </a:t>
            </a:r>
            <a:endParaRPr lang="en-GB" sz="2800" i="1" noProof="0" dirty="0">
              <a:solidFill>
                <a:srgbClr val="7030A0"/>
              </a:solidFill>
              <a:ea typeface="Calibri"/>
              <a:cs typeface="Calibri"/>
            </a:endParaRPr>
          </a:p>
          <a:p>
            <a:r>
              <a:rPr lang="en-GB" sz="2800" i="1" dirty="0">
                <a:solidFill>
                  <a:srgbClr val="7030A0"/>
                </a:solidFill>
                <a:cs typeface="Calibri"/>
              </a:rPr>
              <a:t>Friday (indoor) 					Tuesday</a:t>
            </a:r>
            <a:r>
              <a:rPr lang="en-GB" sz="2800" i="1" noProof="0" dirty="0">
                <a:solidFill>
                  <a:srgbClr val="7030A0"/>
                </a:solidFill>
                <a:cs typeface="Calibri"/>
              </a:rPr>
              <a:t> (indoor)                      </a:t>
            </a:r>
            <a:endParaRPr lang="en-GB" noProof="0" dirty="0">
              <a:ea typeface="Calibri" panose="020F0502020204030204"/>
              <a:cs typeface="Calibri" panose="020F0502020204030204"/>
            </a:endParaRPr>
          </a:p>
        </p:txBody>
      </p:sp>
    </p:spTree>
    <p:extLst>
      <p:ext uri="{BB962C8B-B14F-4D97-AF65-F5344CB8AC3E}">
        <p14:creationId xmlns:p14="http://schemas.microsoft.com/office/powerpoint/2010/main" val="13346077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769441"/>
          </a:xfrm>
          <a:prstGeom prst="rect">
            <a:avLst/>
          </a:prstGeom>
          <a:noFill/>
        </p:spPr>
        <p:txBody>
          <a:bodyPr wrap="square" rtlCol="0">
            <a:spAutoFit/>
          </a:bodyPr>
          <a:lstStyle/>
          <a:p>
            <a:r>
              <a:rPr lang="en-GB" sz="4400" noProof="0">
                <a:latin typeface="D-DIN" panose="020B0504030202030204" pitchFamily="34" charset="0"/>
              </a:rPr>
              <a:t>Home-Learning Expectations </a:t>
            </a:r>
          </a:p>
        </p:txBody>
      </p:sp>
      <p:pic>
        <p:nvPicPr>
          <p:cNvPr id="3" name="Picture 2">
            <a:extLst>
              <a:ext uri="{FF2B5EF4-FFF2-40B4-BE49-F238E27FC236}">
                <a16:creationId xmlns:a16="http://schemas.microsoft.com/office/drawing/2014/main" id="{1172E459-3555-5398-1A4D-B46FC5FA8E6B}"/>
              </a:ext>
            </a:extLst>
          </p:cNvPr>
          <p:cNvPicPr>
            <a:picLocks noChangeAspect="1"/>
          </p:cNvPicPr>
          <p:nvPr/>
        </p:nvPicPr>
        <p:blipFill>
          <a:blip r:embed="rId3"/>
          <a:stretch>
            <a:fillRect/>
          </a:stretch>
        </p:blipFill>
        <p:spPr>
          <a:xfrm>
            <a:off x="7975122" y="245443"/>
            <a:ext cx="3707852" cy="5678460"/>
          </a:xfrm>
          <a:prstGeom prst="rect">
            <a:avLst/>
          </a:prstGeom>
        </p:spPr>
      </p:pic>
      <p:sp>
        <p:nvSpPr>
          <p:cNvPr id="8" name="TextBox 7">
            <a:extLst>
              <a:ext uri="{FF2B5EF4-FFF2-40B4-BE49-F238E27FC236}">
                <a16:creationId xmlns:a16="http://schemas.microsoft.com/office/drawing/2014/main" id="{BB15F711-BE24-3284-6A1B-776AA2847099}"/>
              </a:ext>
            </a:extLst>
          </p:cNvPr>
          <p:cNvSpPr txBox="1"/>
          <p:nvPr/>
        </p:nvSpPr>
        <p:spPr>
          <a:xfrm>
            <a:off x="254300" y="1102370"/>
            <a:ext cx="7720822" cy="5847755"/>
          </a:xfrm>
          <a:prstGeom prst="rect">
            <a:avLst/>
          </a:prstGeom>
          <a:noFill/>
        </p:spPr>
        <p:txBody>
          <a:bodyPr wrap="square" lIns="91440" tIns="45720" rIns="91440" bIns="45720" rtlCol="0" anchor="t">
            <a:spAutoFit/>
          </a:bodyPr>
          <a:lstStyle/>
          <a:p>
            <a:r>
              <a:rPr lang="en-GB" sz="3200" b="1" i="1" dirty="0"/>
              <a:t>The online home learning will include:</a:t>
            </a:r>
            <a:endParaRPr lang="en-GB" sz="3200" i="1" dirty="0">
              <a:solidFill>
                <a:srgbClr val="FF0000"/>
              </a:solidFill>
              <a:cs typeface="Calibri" panose="020F0502020204030204"/>
            </a:endParaRPr>
          </a:p>
          <a:p>
            <a:pPr marL="285750" indent="-285750">
              <a:buFont typeface="Arial" panose="020B0604020202020204" pitchFamily="34" charset="0"/>
              <a:buChar char="•"/>
            </a:pPr>
            <a:endParaRPr lang="en-GB" sz="3200" b="1" i="1" dirty="0">
              <a:cs typeface="Calibri"/>
            </a:endParaRPr>
          </a:p>
          <a:p>
            <a:pPr marL="285750" indent="-285750">
              <a:buFont typeface="Arial" panose="020B0604020202020204" pitchFamily="34" charset="0"/>
              <a:buChar char="•"/>
            </a:pPr>
            <a:r>
              <a:rPr lang="en-GB" sz="3200" b="1" i="1" dirty="0"/>
              <a:t>Weekly English</a:t>
            </a:r>
            <a:endParaRPr lang="en-GB" sz="3200" b="1" i="1" dirty="0">
              <a:cs typeface="Calibri"/>
            </a:endParaRPr>
          </a:p>
          <a:p>
            <a:pPr marL="285750" indent="-285750">
              <a:buFont typeface="Arial" panose="020B0604020202020204" pitchFamily="34" charset="0"/>
              <a:buChar char="•"/>
            </a:pPr>
            <a:r>
              <a:rPr lang="en-GB" sz="3200" b="1" i="1" dirty="0"/>
              <a:t>Weekly Maths</a:t>
            </a:r>
            <a:endParaRPr lang="en-GB" sz="3200" b="1" i="1" dirty="0">
              <a:cs typeface="Calibri"/>
            </a:endParaRPr>
          </a:p>
          <a:p>
            <a:pPr marL="285750" indent="-285750">
              <a:buFont typeface="Arial" panose="020B0604020202020204" pitchFamily="34" charset="0"/>
              <a:buChar char="•"/>
            </a:pPr>
            <a:r>
              <a:rPr lang="en-GB" sz="3200" b="1" i="1" dirty="0"/>
              <a:t>Weekly Bug Club reading</a:t>
            </a:r>
            <a:endParaRPr lang="en-GB" sz="3200" b="1" i="1" dirty="0">
              <a:cs typeface="Calibri"/>
            </a:endParaRPr>
          </a:p>
          <a:p>
            <a:pPr marL="285750" indent="-285750">
              <a:buFont typeface="Arial" panose="020B0604020202020204" pitchFamily="34" charset="0"/>
              <a:buChar char="•"/>
            </a:pPr>
            <a:r>
              <a:rPr lang="en-GB" sz="3200" b="1" i="1" dirty="0"/>
              <a:t>Half-termly project linked to termly theme</a:t>
            </a:r>
            <a:endParaRPr lang="en-GB" sz="3200" b="1" i="1" dirty="0">
              <a:cs typeface="Calibri"/>
            </a:endParaRPr>
          </a:p>
          <a:p>
            <a:pPr marL="285750" indent="-285750">
              <a:buFont typeface="Arial" panose="020B0604020202020204" pitchFamily="34" charset="0"/>
              <a:buChar char="•"/>
            </a:pPr>
            <a:endParaRPr lang="en-GB" sz="3200" b="1" i="1" dirty="0">
              <a:solidFill>
                <a:srgbClr val="000000"/>
              </a:solidFill>
              <a:cs typeface="Calibri"/>
            </a:endParaRPr>
          </a:p>
          <a:p>
            <a:pPr marL="285750" indent="-285750">
              <a:buFont typeface="Arial" panose="020B0604020202020204" pitchFamily="34" charset="0"/>
              <a:buChar char="•"/>
            </a:pPr>
            <a:r>
              <a:rPr lang="en-GB" sz="3200" b="1" i="1" dirty="0">
                <a:solidFill>
                  <a:srgbClr val="000000"/>
                </a:solidFill>
                <a:cs typeface="Calibri"/>
              </a:rPr>
              <a:t>We will share the spelling patterns we are looking at for the half term and the Y3/4 spelling list so you can practise at home</a:t>
            </a:r>
          </a:p>
          <a:p>
            <a:pPr marL="285750" indent="-285750">
              <a:buFont typeface="Arial" panose="020B0604020202020204" pitchFamily="34" charset="0"/>
              <a:buChar char="•"/>
            </a:pPr>
            <a:endParaRPr lang="en-GB" i="1" dirty="0">
              <a:solidFill>
                <a:srgbClr val="FF0000"/>
              </a:solidFill>
              <a:cs typeface="Calibri"/>
            </a:endParaRPr>
          </a:p>
          <a:p>
            <a:endParaRPr lang="en-GB" i="1" dirty="0">
              <a:solidFill>
                <a:srgbClr val="FF0000"/>
              </a:solidFill>
              <a:cs typeface="Calibri"/>
            </a:endParaRPr>
          </a:p>
          <a:p>
            <a:endParaRPr lang="en-GB" i="1" dirty="0">
              <a:solidFill>
                <a:srgbClr val="FF0000"/>
              </a:solidFill>
              <a:cs typeface="Calibri"/>
            </a:endParaRPr>
          </a:p>
        </p:txBody>
      </p:sp>
    </p:spTree>
    <p:extLst>
      <p:ext uri="{BB962C8B-B14F-4D97-AF65-F5344CB8AC3E}">
        <p14:creationId xmlns:p14="http://schemas.microsoft.com/office/powerpoint/2010/main" val="26113641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769441"/>
          </a:xfrm>
          <a:prstGeom prst="rect">
            <a:avLst/>
          </a:prstGeom>
          <a:noFill/>
        </p:spPr>
        <p:txBody>
          <a:bodyPr wrap="square" rtlCol="0">
            <a:spAutoFit/>
          </a:bodyPr>
          <a:lstStyle/>
          <a:p>
            <a:r>
              <a:rPr lang="en-GB" sz="4400" noProof="0">
                <a:latin typeface="D-DIN" panose="020B0504030202030204" pitchFamily="34" charset="0"/>
              </a:rPr>
              <a:t>How parents/carers can support at home</a:t>
            </a:r>
          </a:p>
        </p:txBody>
      </p:sp>
      <p:sp>
        <p:nvSpPr>
          <p:cNvPr id="2" name="TextBox 1"/>
          <p:cNvSpPr txBox="1"/>
          <p:nvPr/>
        </p:nvSpPr>
        <p:spPr>
          <a:xfrm>
            <a:off x="505279" y="1209657"/>
            <a:ext cx="3657600" cy="1200329"/>
          </a:xfrm>
          <a:prstGeom prst="rect">
            <a:avLst/>
          </a:prstGeom>
          <a:noFill/>
        </p:spPr>
        <p:txBody>
          <a:bodyPr wrap="square" rtlCol="0">
            <a:spAutoFit/>
          </a:bodyPr>
          <a:lstStyle/>
          <a:p>
            <a:endParaRPr lang="en-GB" i="1" noProof="0">
              <a:solidFill>
                <a:srgbClr val="FF0000"/>
              </a:solidFill>
            </a:endParaRPr>
          </a:p>
          <a:p>
            <a:endParaRPr lang="en-GB" i="1" noProof="0">
              <a:solidFill>
                <a:srgbClr val="FF0000"/>
              </a:solidFill>
            </a:endParaRPr>
          </a:p>
          <a:p>
            <a:endParaRPr lang="en-GB" i="1" noProof="0">
              <a:solidFill>
                <a:srgbClr val="FF0000"/>
              </a:solidFill>
            </a:endParaRPr>
          </a:p>
          <a:p>
            <a:endParaRPr lang="en-GB" i="1" noProof="0">
              <a:solidFill>
                <a:srgbClr val="FF0000"/>
              </a:solidFill>
            </a:endParaRPr>
          </a:p>
        </p:txBody>
      </p:sp>
      <p:sp>
        <p:nvSpPr>
          <p:cNvPr id="7" name="TextBox 1">
            <a:extLst>
              <a:ext uri="{FF2B5EF4-FFF2-40B4-BE49-F238E27FC236}">
                <a16:creationId xmlns:a16="http://schemas.microsoft.com/office/drawing/2014/main" id="{AA197B11-40A7-59E4-2B6B-EC4058086924}"/>
              </a:ext>
            </a:extLst>
          </p:cNvPr>
          <p:cNvSpPr txBox="1"/>
          <p:nvPr/>
        </p:nvSpPr>
        <p:spPr>
          <a:xfrm>
            <a:off x="352440" y="829085"/>
            <a:ext cx="11312979" cy="5539978"/>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i="1" dirty="0">
              <a:solidFill>
                <a:srgbClr val="FF0000"/>
              </a:solidFill>
              <a:cs typeface="Calibri"/>
            </a:endParaRPr>
          </a:p>
          <a:p>
            <a:pPr marL="285750" indent="-285750">
              <a:buFont typeface="Arial" panose="020B0604020202020204" pitchFamily="34" charset="0"/>
              <a:buChar char="•"/>
            </a:pPr>
            <a:endParaRPr lang="en-GB" b="1" i="1" dirty="0">
              <a:solidFill>
                <a:srgbClr val="FF0000"/>
              </a:solidFill>
              <a:cs typeface="Calibri"/>
            </a:endParaRPr>
          </a:p>
          <a:p>
            <a:pPr marL="285750" indent="-285750">
              <a:buFont typeface="Arial" panose="020B0604020202020204" pitchFamily="34" charset="0"/>
              <a:buChar char="•"/>
            </a:pPr>
            <a:r>
              <a:rPr lang="en-GB" sz="2400" b="1" i="1" dirty="0"/>
              <a:t>Reading daily with your children and talking about books with your children. If your child is continuing with the banded books please use the reading records as well. There will be books allocated on bug club as well as books from the class library. </a:t>
            </a:r>
            <a:endParaRPr lang="en-GB" sz="2400" b="1" i="1" dirty="0">
              <a:cs typeface="Calibri"/>
            </a:endParaRPr>
          </a:p>
          <a:p>
            <a:pPr marL="285750" indent="-285750">
              <a:buFont typeface="Arial" panose="020B0604020202020204" pitchFamily="34" charset="0"/>
              <a:buChar char="•"/>
            </a:pPr>
            <a:r>
              <a:rPr lang="en-GB" sz="2400" b="1" i="1" dirty="0"/>
              <a:t>Spelling – we will share the half term spelling patterns so you can practise them with your children as well as the Y3/4 spelling list from the national curriculum. </a:t>
            </a:r>
            <a:endParaRPr lang="en-GB" sz="2400" b="1" i="1" dirty="0">
              <a:cs typeface="Calibri"/>
            </a:endParaRPr>
          </a:p>
          <a:p>
            <a:pPr marL="285750" indent="-285750">
              <a:buFont typeface="Arial" panose="020B0604020202020204" pitchFamily="34" charset="0"/>
              <a:buChar char="•"/>
            </a:pPr>
            <a:r>
              <a:rPr lang="en-GB" sz="2400" b="1" i="1" dirty="0">
                <a:solidFill>
                  <a:srgbClr val="000000"/>
                </a:solidFill>
                <a:cs typeface="Calibri"/>
              </a:rPr>
              <a:t>Number bonds to 20 – ensuring the children are fluent and fast in recall of these: </a:t>
            </a:r>
            <a:r>
              <a:rPr lang="en-GB" sz="2400" dirty="0">
                <a:solidFill>
                  <a:srgbClr val="000000"/>
                </a:solidFill>
                <a:ea typeface="+mn-lt"/>
                <a:cs typeface="+mn-lt"/>
                <a:hlinkClick r:id="rId3"/>
              </a:rPr>
              <a:t>https://www.topmarks.co.uk/maths-games/hit-the-button</a:t>
            </a:r>
            <a:r>
              <a:rPr lang="en-GB" sz="2400" dirty="0">
                <a:solidFill>
                  <a:srgbClr val="000000"/>
                </a:solidFill>
                <a:ea typeface="+mn-lt"/>
                <a:cs typeface="+mn-lt"/>
              </a:rPr>
              <a:t> </a:t>
            </a:r>
            <a:endParaRPr lang="en-GB" sz="2400" b="1" i="1" dirty="0">
              <a:solidFill>
                <a:srgbClr val="000000"/>
              </a:solidFill>
              <a:cs typeface="Calibri"/>
            </a:endParaRPr>
          </a:p>
          <a:p>
            <a:pPr marL="285750" indent="-285750">
              <a:buFont typeface="Arial" panose="020B0604020202020204" pitchFamily="34" charset="0"/>
              <a:buChar char="•"/>
            </a:pPr>
            <a:r>
              <a:rPr lang="en-GB" sz="2400" b="1" i="1" dirty="0">
                <a:solidFill>
                  <a:srgbClr val="000000"/>
                </a:solidFill>
                <a:cs typeface="Calibri"/>
              </a:rPr>
              <a:t>Timetables practice and games</a:t>
            </a:r>
          </a:p>
          <a:p>
            <a:pPr marL="285750" indent="-285750">
              <a:buFont typeface="Arial" panose="020B0604020202020204" pitchFamily="34" charset="0"/>
              <a:buChar char="•"/>
            </a:pPr>
            <a:r>
              <a:rPr lang="en-GB" sz="2400" b="1" i="1" dirty="0">
                <a:solidFill>
                  <a:srgbClr val="000000"/>
                </a:solidFill>
                <a:cs typeface="Calibri"/>
              </a:rPr>
              <a:t>Using </a:t>
            </a:r>
            <a:r>
              <a:rPr lang="en-GB" sz="2400" b="1" i="1" dirty="0" err="1">
                <a:solidFill>
                  <a:srgbClr val="000000"/>
                </a:solidFill>
                <a:cs typeface="Calibri"/>
              </a:rPr>
              <a:t>Sumdog</a:t>
            </a:r>
            <a:r>
              <a:rPr lang="en-GB" sz="2400" b="1" i="1" dirty="0">
                <a:solidFill>
                  <a:srgbClr val="000000"/>
                </a:solidFill>
                <a:cs typeface="Calibri"/>
              </a:rPr>
              <a:t> – fun games with questions personally matched to the children's stage in learning</a:t>
            </a:r>
          </a:p>
          <a:p>
            <a:pPr marL="285750" indent="-285750">
              <a:buFont typeface="Arial" panose="020B0604020202020204" pitchFamily="34" charset="0"/>
              <a:buChar char="•"/>
            </a:pPr>
            <a:r>
              <a:rPr lang="en-GB" sz="2400" b="1" i="1" dirty="0">
                <a:solidFill>
                  <a:srgbClr val="000000"/>
                </a:solidFill>
                <a:cs typeface="Calibri"/>
              </a:rPr>
              <a:t>History/ Science/ Geography research, presentations </a:t>
            </a:r>
          </a:p>
          <a:p>
            <a:pPr marL="285750" indent="-285750">
              <a:buFont typeface="Arial" panose="020B0604020202020204" pitchFamily="34" charset="0"/>
              <a:buChar char="•"/>
            </a:pPr>
            <a:endParaRPr lang="en-GB" i="1" dirty="0">
              <a:solidFill>
                <a:srgbClr val="FF0000"/>
              </a:solidFill>
              <a:cs typeface="Calibri"/>
            </a:endParaRPr>
          </a:p>
          <a:p>
            <a:endParaRPr lang="en-GB" i="1" dirty="0">
              <a:solidFill>
                <a:srgbClr val="FF0000"/>
              </a:solidFill>
              <a:cs typeface="Calibri"/>
            </a:endParaRPr>
          </a:p>
          <a:p>
            <a:endParaRPr lang="en-GB" i="1" dirty="0">
              <a:solidFill>
                <a:srgbClr val="FF0000"/>
              </a:solidFill>
              <a:cs typeface="Calibri"/>
            </a:endParaRPr>
          </a:p>
        </p:txBody>
      </p:sp>
    </p:spTree>
    <p:extLst>
      <p:ext uri="{BB962C8B-B14F-4D97-AF65-F5344CB8AC3E}">
        <p14:creationId xmlns:p14="http://schemas.microsoft.com/office/powerpoint/2010/main" val="25518489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769441"/>
          </a:xfrm>
          <a:prstGeom prst="rect">
            <a:avLst/>
          </a:prstGeom>
          <a:noFill/>
        </p:spPr>
        <p:txBody>
          <a:bodyPr wrap="square" rtlCol="0">
            <a:spAutoFit/>
          </a:bodyPr>
          <a:lstStyle/>
          <a:p>
            <a:r>
              <a:rPr lang="en-GB" sz="4400">
                <a:latin typeface="D-DIN" panose="020B0504030202030204" pitchFamily="34" charset="0"/>
              </a:rPr>
              <a:t>How to contact us</a:t>
            </a:r>
          </a:p>
        </p:txBody>
      </p:sp>
      <p:sp>
        <p:nvSpPr>
          <p:cNvPr id="2" name="TextBox 1"/>
          <p:cNvSpPr txBox="1"/>
          <p:nvPr/>
        </p:nvSpPr>
        <p:spPr>
          <a:xfrm>
            <a:off x="432852" y="910893"/>
            <a:ext cx="11352748" cy="3231654"/>
          </a:xfrm>
          <a:prstGeom prst="rect">
            <a:avLst/>
          </a:prstGeom>
          <a:noFill/>
          <a:ln w="38100">
            <a:solidFill>
              <a:schemeClr val="accent4"/>
            </a:solidFill>
          </a:ln>
        </p:spPr>
        <p:txBody>
          <a:bodyPr wrap="square" rtlCol="0">
            <a:spAutoFit/>
          </a:bodyPr>
          <a:lstStyle/>
          <a:p>
            <a:r>
              <a:rPr lang="en-GB" sz="2800" dirty="0">
                <a:latin typeface="D-DIN" panose="020B0504030202030204" pitchFamily="34" charset="0"/>
              </a:rPr>
              <a:t>Class teachers are always available for brief informal chats on the playground at the end of the day. </a:t>
            </a:r>
          </a:p>
          <a:p>
            <a:endParaRPr lang="en-GB" sz="2800" dirty="0">
              <a:latin typeface="D-DIN" panose="020B0504030202030204" pitchFamily="34" charset="0"/>
            </a:endParaRPr>
          </a:p>
          <a:p>
            <a:r>
              <a:rPr lang="en-GB" sz="2800" dirty="0">
                <a:latin typeface="D-DIN" panose="020B0504030202030204" pitchFamily="34" charset="0"/>
              </a:rPr>
              <a:t>For more formal and longer meetings or phone calls, please email </a:t>
            </a:r>
            <a:r>
              <a:rPr lang="en-GB" sz="2800" dirty="0">
                <a:latin typeface="D-DIN" panose="020B0504030202030204" pitchFamily="34" charset="0"/>
                <a:hlinkClick r:id="rId3"/>
              </a:rPr>
              <a:t>info-BM@brindisheschools.org</a:t>
            </a:r>
            <a:r>
              <a:rPr lang="en-GB" sz="2800" dirty="0">
                <a:latin typeface="D-DIN" panose="020B0504030202030204" pitchFamily="34" charset="0"/>
              </a:rPr>
              <a:t> and mark the email ‘For the Attention Of….’ followed by the class teachers name e.g. </a:t>
            </a:r>
            <a:r>
              <a:rPr lang="en-GB" sz="2800" dirty="0">
                <a:solidFill>
                  <a:srgbClr val="000000"/>
                </a:solidFill>
                <a:latin typeface="D-DIN"/>
              </a:rPr>
              <a:t>FAO Mrs Phillips </a:t>
            </a:r>
            <a:endParaRPr lang="en-GB" sz="2800" dirty="0">
              <a:latin typeface="D-DIN" panose="020B0504030202030204" pitchFamily="34" charset="0"/>
            </a:endParaRPr>
          </a:p>
          <a:p>
            <a:endParaRPr lang="en-GB" i="1" dirty="0">
              <a:solidFill>
                <a:srgbClr val="FF0000"/>
              </a:solidFill>
            </a:endParaRPr>
          </a:p>
          <a:p>
            <a:endParaRPr lang="en-GB" i="1" dirty="0">
              <a:solidFill>
                <a:srgbClr val="FF0000"/>
              </a:solidFill>
            </a:endParaRPr>
          </a:p>
        </p:txBody>
      </p:sp>
    </p:spTree>
    <p:extLst>
      <p:ext uri="{BB962C8B-B14F-4D97-AF65-F5344CB8AC3E}">
        <p14:creationId xmlns:p14="http://schemas.microsoft.com/office/powerpoint/2010/main" val="42414222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baaa62d-5683-47fe-8c33-ca28771320c4">
      <Terms xmlns="http://schemas.microsoft.com/office/infopath/2007/PartnerControls"/>
    </lcf76f155ced4ddcb4097134ff3c332f>
    <TaxCatchAll xmlns="d25c5918-862a-40f5-bdb7-fe9ca5ee7ebf" xsi:nil="true"/>
    <SharedWithUsers xmlns="d25c5918-862a-40f5-bdb7-fe9ca5ee7ebf">
      <UserInfo>
        <DisplayName/>
        <AccountId xsi:nil="true"/>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3D26BDA5565C44395EF256D21701690" ma:contentTypeVersion="16" ma:contentTypeDescription="Create a new document." ma:contentTypeScope="" ma:versionID="bd226458a5a1c561d0b5849631890df3">
  <xsd:schema xmlns:xsd="http://www.w3.org/2001/XMLSchema" xmlns:xs="http://www.w3.org/2001/XMLSchema" xmlns:p="http://schemas.microsoft.com/office/2006/metadata/properties" xmlns:ns2="2baaa62d-5683-47fe-8c33-ca28771320c4" xmlns:ns3="d25c5918-862a-40f5-bdb7-fe9ca5ee7ebf" targetNamespace="http://schemas.microsoft.com/office/2006/metadata/properties" ma:root="true" ma:fieldsID="10d7d9938c219b47e4f720368732ed40" ns2:_="" ns3:_="">
    <xsd:import namespace="2baaa62d-5683-47fe-8c33-ca28771320c4"/>
    <xsd:import namespace="d25c5918-862a-40f5-bdb7-fe9ca5ee7eb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LengthInSeconds" minOccurs="0"/>
                <xsd:element ref="ns2:MediaServiceLocation" minOccurs="0"/>
                <xsd:element ref="ns2:MediaServiceGenerationTime" minOccurs="0"/>
                <xsd:element ref="ns2:MediaServiceEventHashCode" minOccurs="0"/>
                <xsd:element ref="ns2:lcf76f155ced4ddcb4097134ff3c332f" minOccurs="0"/>
                <xsd:element ref="ns3:TaxCatchAll" minOccurs="0"/>
                <xsd:element ref="ns3:SharedWithUsers" minOccurs="0"/>
                <xsd:element ref="ns3:SharedWithDetails" minOccurs="0"/>
                <xsd:element ref="ns2:MediaServiceOCR"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baaa62d-5683-47fe-8c33-ca28771320c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Location" ma:index="13" nillable="true" ma:displayName="Location" ma:indexed="true"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43334fc9-efb5-4928-ba24-f556581c7095"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25c5918-862a-40f5-bdb7-fe9ca5ee7ebf"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a965ceec-194a-4b2e-8c6f-a9abfe7b3769}" ma:internalName="TaxCatchAll" ma:showField="CatchAllData" ma:web="d25c5918-862a-40f5-bdb7-fe9ca5ee7ebf">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1C10B80-1354-4AA3-AA32-B72BF16BE152}">
  <ds:schemaRefs>
    <ds:schemaRef ds:uri="http://www.w3.org/XML/1998/namespace"/>
    <ds:schemaRef ds:uri="http://purl.org/dc/elements/1.1/"/>
    <ds:schemaRef ds:uri="http://schemas.microsoft.com/office/2006/documentManagement/types"/>
    <ds:schemaRef ds:uri="http://purl.org/dc/terms/"/>
    <ds:schemaRef ds:uri="2baaa62d-5683-47fe-8c33-ca28771320c4"/>
    <ds:schemaRef ds:uri="http://schemas.microsoft.com/office/infopath/2007/PartnerControls"/>
    <ds:schemaRef ds:uri="http://purl.org/dc/dcmitype/"/>
    <ds:schemaRef ds:uri="http://schemas.openxmlformats.org/package/2006/metadata/core-properties"/>
    <ds:schemaRef ds:uri="d25c5918-862a-40f5-bdb7-fe9ca5ee7ebf"/>
    <ds:schemaRef ds:uri="http://schemas.microsoft.com/office/2006/metadata/properties"/>
  </ds:schemaRefs>
</ds:datastoreItem>
</file>

<file path=customXml/itemProps2.xml><?xml version="1.0" encoding="utf-8"?>
<ds:datastoreItem xmlns:ds="http://schemas.openxmlformats.org/officeDocument/2006/customXml" ds:itemID="{1B113190-2C7E-4477-A5ED-48B6329EF69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baaa62d-5683-47fe-8c33-ca28771320c4"/>
    <ds:schemaRef ds:uri="d25c5918-862a-40f5-bdb7-fe9ca5ee7e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C2F300B-79C7-4727-AD42-9045415AC3D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21</TotalTime>
  <Words>1512</Words>
  <Application>Microsoft Office PowerPoint</Application>
  <PresentationFormat>Widescreen</PresentationFormat>
  <Paragraphs>176</Paragraphs>
  <Slides>19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Calibri</vt:lpstr>
      <vt:lpstr>Calibri Light</vt:lpstr>
      <vt:lpstr>D-DIN</vt:lpstr>
      <vt:lpstr>Times New Roman</vt:lpstr>
      <vt:lpstr>Office Theme</vt:lpstr>
      <vt:lpstr>MEET THE TEACHER September 2026  Year 3</vt:lpstr>
      <vt:lpstr>Brindishe Federation Priorities 26/27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can school and home collaborate and work together?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hahsan.209</dc:creator>
  <cp:lastModifiedBy>K Porter (BM)</cp:lastModifiedBy>
  <cp:revision>5</cp:revision>
  <dcterms:created xsi:type="dcterms:W3CDTF">2022-08-09T12:04:30Z</dcterms:created>
  <dcterms:modified xsi:type="dcterms:W3CDTF">2026-09-18T14:19:31Z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0x01010033D26BDA5565C44395EF256D21701690</vt:lpwstr>
  </property>
  <property fmtid="{D5CDD505-2E9C-101B-9397-08002B2CF9AE}" pid="3" name="Order">
    <vt:r8>22800</vt:r8>
  </property>
  <property fmtid="{D5CDD505-2E9C-101B-9397-08002B2CF9AE}" pid="4" name="xd_Signature">
    <vt:bool>false</vt:bool>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MediaServiceImageTags">
    <vt:lpwstr/>
  </property>
</Properties>
</file>